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2.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38"/>
  </p:notesMasterIdLst>
  <p:sldIdLst>
    <p:sldId id="257" r:id="rId6"/>
    <p:sldId id="508" r:id="rId7"/>
    <p:sldId id="286" r:id="rId8"/>
    <p:sldId id="666" r:id="rId9"/>
    <p:sldId id="570" r:id="rId10"/>
    <p:sldId id="571" r:id="rId11"/>
    <p:sldId id="330" r:id="rId12"/>
    <p:sldId id="642" r:id="rId13"/>
    <p:sldId id="661" r:id="rId14"/>
    <p:sldId id="600" r:id="rId15"/>
    <p:sldId id="647" r:id="rId16"/>
    <p:sldId id="590" r:id="rId17"/>
    <p:sldId id="545" r:id="rId18"/>
    <p:sldId id="599" r:id="rId19"/>
    <p:sldId id="530" r:id="rId20"/>
    <p:sldId id="608" r:id="rId21"/>
    <p:sldId id="669" r:id="rId22"/>
    <p:sldId id="665" r:id="rId23"/>
    <p:sldId id="648" r:id="rId24"/>
    <p:sldId id="660" r:id="rId25"/>
    <p:sldId id="655" r:id="rId26"/>
    <p:sldId id="586" r:id="rId27"/>
    <p:sldId id="611" r:id="rId28"/>
    <p:sldId id="618" r:id="rId29"/>
    <p:sldId id="620" r:id="rId30"/>
    <p:sldId id="667" r:id="rId31"/>
    <p:sldId id="622" r:id="rId32"/>
    <p:sldId id="605" r:id="rId33"/>
    <p:sldId id="576" r:id="rId34"/>
    <p:sldId id="650" r:id="rId35"/>
    <p:sldId id="668" r:id="rId36"/>
    <p:sldId id="651" r:id="rId37"/>
  </p:sldIdLst>
  <p:sldSz cx="12192000" cy="6858000"/>
  <p:notesSz cx="7023100" cy="9309100"/>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228A06-4439-A55C-62E7-D3D545EC2878}" name="EPD" initials="EPD" userId="EPD" providerId="None"/>
  <p188:author id="{156C1122-E19B-4F06-CA51-C163E8155C43}" name="Imbeau, Edouard E [NC]" initials="IEE[" userId="S::edouard.imbeau@hrsdc-rhdcc.gc.ca::b1446a46-dec5-4a3e-ade7-42e6d871078c" providerId="AD"/>
  <p188:author id="{13253653-BEC8-D049-0DBB-E9764EFA27F9}" name="Parsons, Teresa T [NC]" initials="PTT[" userId="S::teresa.parsons@hrsdc-rhdcc.gc.ca::465f31c1-f82b-42ee-b7e1-21aed1beaba9" providerId="AD"/>
  <p188:author id="{72AFE65B-B8BE-691E-A07B-67134B0630A0}" name="Therrien, Pierre PT [NC]" initials="TPP[" userId="S::pierre.therrien@hrsdc-rhdcc.gc.ca::c008082e-85ad-4da1-bdec-22b55dd3491e" providerId="AD"/>
  <p188:author id="{B47B1460-25AD-89C2-94AD-3E187D956259}" name="Hansen, Leah LD [NC]" initials="HLL[" userId="S::leah.hansen@hrsdc-rhdcc.gc.ca::7bc2b1a9-ad17-4730-aa74-051a8c5ea5a6" providerId="AD"/>
  <p188:author id="{D5398D71-7B54-86E7-18E2-E70924BD13C4}" name="Planatscher, Michela M [NC]" initials="MP" userId="S::michela.planatscher@hrsdc-rhdcc.gc.ca::54414397-5234-444d-934f-76fce853b283" providerId="AD"/>
  <p188:author id="{C21AE886-102B-99AC-2CC2-3E8642B3FC7B}" name="LH" initials="LH" userId="LH" providerId="None"/>
  <p188:author id="{1276BC90-1FE7-6571-7D7C-D0316ECD550A}" name="Rasberry, Hayden HR [NC]" initials="RHH[" userId="S::hayden.rasberry@hrsdc-rhdcc.gc.ca::b8a8aa3c-0809-42b7-8457-66d1cc0f8147" providerId="AD"/>
  <p188:author id="{AEB8D49A-9182-ED54-F202-A99BD31D0C4D}" name="Gallo, Eva M [NC]" initials="G[" userId="S::eva.gallo@hrsdc-rhdcc.gc.ca::7a790c22-38bc-49c9-8c73-c839e1d559d6" providerId="AD"/>
  <p188:author id="{FF20529F-BE8D-ECFB-FAC3-B72197688873}" name="Lemieux, Stéphanie S [NC]" initials="LSS[" userId="S::stephanie.a.lemieux@hrsdc-rhdcc.gc.ca::a394d145-95e1-4fdd-8354-31ddee88932d" providerId="AD"/>
  <p188:author id="{8EE457B4-5B9C-357D-DB81-CA91CDFEECCD}" name="Jones, Morgan MO [NC]" initials="MJ" userId="S::morgan.jones@hrsdc-rhdcc.gc.ca::84bc4e15-acd0-43c5-b26a-84d828c7e6e5" providerId="AD"/>
  <p188:author id="{474413D0-CBD5-6416-C7B8-2DF5DD862953}" name="Charron, Martin ML [NC]" initials="CMM[" userId="S::martin.charron@hrsdc-rhdcc.gc.ca::fdb11210-511d-43d4-a04e-578be914b41d" providerId="AD"/>
  <p188:author id="{5AE5DEDB-23DC-9B38-53E9-DFA4DFB267DE}" name="Michaud, Eric E [NC]" initials="M[" userId="S::eric.michaud@hrsdc-rhdcc.gc.ca::63cf3395-f886-4047-8d25-8c132f164cb6" providerId="AD"/>
  <p188:author id="{471EFAEA-FEA7-8D9E-7B7D-7E16BC47495D}" name="Leeder, Natasha N [NC]" initials="LNN[" userId="S::natasha.leeder@hrsdc-rhdcc.gc.ca::470fa53f-fe52-4ccc-9e22-0ec750082bc7" providerId="AD"/>
  <p188:author id="{C85982FC-084A-9B2F-3B76-3F0DD0FDAB54}" name="Learning - LPSD" initials="LB-LPSD" userId="Learning - LPSD"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t-Amand, Anne A [NC]" initials="SAA[" lastIdx="7" clrIdx="0">
    <p:extLst>
      <p:ext uri="{19B8F6BF-5375-455C-9EA6-DF929625EA0E}">
        <p15:presenceInfo xmlns:p15="http://schemas.microsoft.com/office/powerpoint/2012/main" userId="S-1-5-21-2836628367-1582996139-4062659285-294358" providerId="AD"/>
      </p:ext>
    </p:extLst>
  </p:cmAuthor>
  <p:cmAuthor id="2" name="Anderson, Simon SCJ [NC]" initials="ASS[ [2]" lastIdx="5" clrIdx="1">
    <p:extLst>
      <p:ext uri="{19B8F6BF-5375-455C-9EA6-DF929625EA0E}">
        <p15:presenceInfo xmlns:p15="http://schemas.microsoft.com/office/powerpoint/2012/main" userId="S-1-5-21-2836628367-1582996139-4062659285-282933" providerId="AD"/>
      </p:ext>
    </p:extLst>
  </p:cmAuthor>
  <p:cmAuthor id="3" name="Anderson, Simon SCJ [NC]" initials="ASS[" lastIdx="5" clrIdx="2">
    <p:extLst>
      <p:ext uri="{19B8F6BF-5375-455C-9EA6-DF929625EA0E}">
        <p15:presenceInfo xmlns:p15="http://schemas.microsoft.com/office/powerpoint/2012/main" userId="Anderson, Simon SCJ [NC]" providerId="None"/>
      </p:ext>
    </p:extLst>
  </p:cmAuthor>
  <p:cmAuthor id="4" name="Parsons, Teresa [NHQ]" initials="PT[" lastIdx="4" clrIdx="3">
    <p:extLst>
      <p:ext uri="{19B8F6BF-5375-455C-9EA6-DF929625EA0E}">
        <p15:presenceInfo xmlns:p15="http://schemas.microsoft.com/office/powerpoint/2012/main" userId="Parsons, Teresa [NHQ]" providerId="None"/>
      </p:ext>
    </p:extLst>
  </p:cmAuthor>
  <p:cmAuthor id="5" name="Lynch, Liam L [NC]" initials="LLL[" lastIdx="1" clrIdx="4">
    <p:extLst>
      <p:ext uri="{19B8F6BF-5375-455C-9EA6-DF929625EA0E}">
        <p15:presenceInfo xmlns:p15="http://schemas.microsoft.com/office/powerpoint/2012/main" userId="S-1-5-21-2836628367-1582996139-4062659285-253196" providerId="AD"/>
      </p:ext>
    </p:extLst>
  </p:cmAuthor>
  <p:cmAuthor id="6" name="Glabi, Najat N [NC]" initials="GNN[ [2]" lastIdx="1" clrIdx="5">
    <p:extLst>
      <p:ext uri="{19B8F6BF-5375-455C-9EA6-DF929625EA0E}">
        <p15:presenceInfo xmlns:p15="http://schemas.microsoft.com/office/powerpoint/2012/main" userId="S-1-5-21-2836628367-1582996139-4062659285-4947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BAC7"/>
    <a:srgbClr val="EEAFA4"/>
    <a:srgbClr val="CAEBEE"/>
    <a:srgbClr val="F1BDB6"/>
    <a:srgbClr val="F8F8F8"/>
    <a:srgbClr val="51C0C5"/>
    <a:srgbClr val="FFFFFF"/>
    <a:srgbClr val="DE5372"/>
    <a:srgbClr val="50CFE3"/>
    <a:srgbClr val="4CA2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34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gs" Target="tags/tag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commentAuthors" Target="commentAuthors.xml"/><Relationship Id="rId45" Type="http://schemas.microsoft.com/office/2018/10/relationships/authors" Targe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014gc-my.sharepoint.com/personal/morgan_jones_hrsdc-rhdcc_gc_ca/Documents/misc%20alt%20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014gc-my.sharepoint.com/personal/morgan_jones_hrsdc-rhdcc_gc_ca/Documents/misc%20alt%20graph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CA" b="1">
                <a:solidFill>
                  <a:schemeClr val="tx1"/>
                </a:solidFill>
              </a:rPr>
              <a:t>Proportion of Occupations with Projected Shortages*</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spPr>
            <a:solidFill>
              <a:srgbClr val="73B3C7"/>
            </a:solidFill>
            <a:ln>
              <a:noFill/>
            </a:ln>
            <a:effectLst/>
          </c:spPr>
          <c:invertIfNegative val="0"/>
          <c:dPt>
            <c:idx val="1"/>
            <c:invertIfNegative val="0"/>
            <c:bubble3D val="0"/>
            <c:spPr>
              <a:solidFill>
                <a:srgbClr val="3C8196"/>
              </a:solidFill>
              <a:ln>
                <a:noFill/>
              </a:ln>
              <a:effectLst/>
            </c:spPr>
            <c:extLst>
              <c:ext xmlns:c16="http://schemas.microsoft.com/office/drawing/2014/chart" uri="{C3380CC4-5D6E-409C-BE32-E72D297353CC}">
                <c16:uniqueId val="{00000001-E787-4FCC-8B88-52467211A2E3}"/>
              </c:ext>
            </c:extLst>
          </c:dPt>
          <c:dPt>
            <c:idx val="2"/>
            <c:invertIfNegative val="0"/>
            <c:bubble3D val="0"/>
            <c:spPr>
              <a:solidFill>
                <a:srgbClr val="2D6171"/>
              </a:solidFill>
              <a:ln>
                <a:noFill/>
              </a:ln>
              <a:effectLst/>
            </c:spPr>
            <c:extLst>
              <c:ext xmlns:c16="http://schemas.microsoft.com/office/drawing/2014/chart" uri="{C3380CC4-5D6E-409C-BE32-E72D297353CC}">
                <c16:uniqueId val="{00000003-E787-4FCC-8B88-52467211A2E3}"/>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Sheet1!$A$1:$C$1</c:f>
              <c:strCache>
                <c:ptCount val="3"/>
                <c:pt idx="0">
                  <c:v>COPS 2019 (2019-2028)</c:v>
                </c:pt>
                <c:pt idx="1">
                  <c:v>COPS 2022 (2022-2031)</c:v>
                </c:pt>
                <c:pt idx="2">
                  <c:v>COPS 2024 (2024-2033)</c:v>
                </c:pt>
              </c:strCache>
            </c:strRef>
          </c:cat>
          <c:val>
            <c:numRef>
              <c:f>Sheet1!$A$2:$C$2</c:f>
              <c:numCache>
                <c:formatCode>0%</c:formatCode>
                <c:ptCount val="3"/>
                <c:pt idx="0">
                  <c:v>0.12</c:v>
                </c:pt>
                <c:pt idx="1">
                  <c:v>0.19</c:v>
                </c:pt>
                <c:pt idx="2">
                  <c:v>0.21</c:v>
                </c:pt>
              </c:numCache>
            </c:numRef>
          </c:val>
          <c:extLst>
            <c:ext xmlns:c16="http://schemas.microsoft.com/office/drawing/2014/chart" uri="{C3380CC4-5D6E-409C-BE32-E72D297353CC}">
              <c16:uniqueId val="{00000004-E787-4FCC-8B88-52467211A2E3}"/>
            </c:ext>
          </c:extLst>
        </c:ser>
        <c:dLbls>
          <c:showLegendKey val="0"/>
          <c:showVal val="0"/>
          <c:showCatName val="0"/>
          <c:showSerName val="0"/>
          <c:showPercent val="0"/>
          <c:showBubbleSize val="0"/>
        </c:dLbls>
        <c:gapWidth val="219"/>
        <c:overlap val="-27"/>
        <c:axId val="914516464"/>
        <c:axId val="914514544"/>
      </c:barChart>
      <c:catAx>
        <c:axId val="9145164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14514544"/>
        <c:crosses val="autoZero"/>
        <c:auto val="1"/>
        <c:lblAlgn val="ctr"/>
        <c:lblOffset val="100"/>
        <c:noMultiLvlLbl val="0"/>
      </c:catAx>
      <c:valAx>
        <c:axId val="914514544"/>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914516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75000"/>
                    <a:lumOff val="25000"/>
                  </a:schemeClr>
                </a:solidFill>
                <a:latin typeface="+mn-lt"/>
                <a:ea typeface="+mn-ea"/>
                <a:cs typeface="+mn-cs"/>
              </a:defRPr>
            </a:pPr>
            <a:r>
              <a:rPr lang="en-CA" sz="1200" b="1">
                <a:solidFill>
                  <a:schemeClr val="tx1"/>
                </a:solidFill>
              </a:rPr>
              <a:t>Share of adults</a:t>
            </a:r>
            <a:r>
              <a:rPr lang="en-CA" sz="1200" b="1" baseline="0">
                <a:solidFill>
                  <a:schemeClr val="tx1"/>
                </a:solidFill>
              </a:rPr>
              <a:t> considered as having low proficiency in literacy and numeracy (PIAAC 2012, 2023**)</a:t>
            </a:r>
            <a:endParaRPr lang="en-CA" sz="1200" b="1">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75000"/>
                  <a:lumOff val="25000"/>
                </a:schemeClr>
              </a:solidFill>
              <a:latin typeface="+mn-lt"/>
              <a:ea typeface="+mn-ea"/>
              <a:cs typeface="+mn-cs"/>
            </a:defRPr>
          </a:pPr>
          <a:endParaRPr lang="en-CA"/>
        </a:p>
      </c:txPr>
    </c:title>
    <c:autoTitleDeleted val="0"/>
    <c:plotArea>
      <c:layout/>
      <c:barChart>
        <c:barDir val="col"/>
        <c:grouping val="clustered"/>
        <c:varyColors val="0"/>
        <c:ser>
          <c:idx val="0"/>
          <c:order val="0"/>
          <c:tx>
            <c:strRef>
              <c:f>Sheet1!$B$25</c:f>
              <c:strCache>
                <c:ptCount val="1"/>
                <c:pt idx="0">
                  <c:v>2012</c:v>
                </c:pt>
              </c:strCache>
            </c:strRef>
          </c:tx>
          <c:spPr>
            <a:solidFill>
              <a:schemeClr val="tx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Sheet1!$C$23:$F$24</c:f>
              <c:multiLvlStrCache>
                <c:ptCount val="4"/>
                <c:lvl>
                  <c:pt idx="0">
                    <c:v>Literacy</c:v>
                  </c:pt>
                  <c:pt idx="1">
                    <c:v>Numeracy</c:v>
                  </c:pt>
                  <c:pt idx="2">
                    <c:v>Literacy</c:v>
                  </c:pt>
                  <c:pt idx="3">
                    <c:v>Numeracy</c:v>
                  </c:pt>
                </c:lvl>
                <c:lvl>
                  <c:pt idx="0">
                    <c:v>Canada</c:v>
                  </c:pt>
                  <c:pt idx="2">
                    <c:v>OECD - Round 1 Countries</c:v>
                  </c:pt>
                </c:lvl>
              </c:multiLvlStrCache>
            </c:multiLvlStrRef>
          </c:cat>
          <c:val>
            <c:numRef>
              <c:f>Sheet1!$C$25:$F$25</c:f>
              <c:numCache>
                <c:formatCode>0%</c:formatCode>
                <c:ptCount val="4"/>
                <c:pt idx="0">
                  <c:v>0.16</c:v>
                </c:pt>
                <c:pt idx="1">
                  <c:v>0.22</c:v>
                </c:pt>
                <c:pt idx="2">
                  <c:v>0.16</c:v>
                </c:pt>
                <c:pt idx="3">
                  <c:v>0.19</c:v>
                </c:pt>
              </c:numCache>
            </c:numRef>
          </c:val>
          <c:extLst>
            <c:ext xmlns:c16="http://schemas.microsoft.com/office/drawing/2014/chart" uri="{C3380CC4-5D6E-409C-BE32-E72D297353CC}">
              <c16:uniqueId val="{00000000-0DE5-44D2-9B25-71B04B8E8E8A}"/>
            </c:ext>
          </c:extLst>
        </c:ser>
        <c:ser>
          <c:idx val="1"/>
          <c:order val="1"/>
          <c:tx>
            <c:strRef>
              <c:f>Sheet1!$B$26</c:f>
              <c:strCache>
                <c:ptCount val="1"/>
                <c:pt idx="0">
                  <c:v>2023</c:v>
                </c:pt>
              </c:strCache>
            </c:strRef>
          </c:tx>
          <c:spPr>
            <a:solidFill>
              <a:schemeClr val="tx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Sheet1!$C$23:$F$24</c:f>
              <c:multiLvlStrCache>
                <c:ptCount val="4"/>
                <c:lvl>
                  <c:pt idx="0">
                    <c:v>Literacy</c:v>
                  </c:pt>
                  <c:pt idx="1">
                    <c:v>Numeracy</c:v>
                  </c:pt>
                  <c:pt idx="2">
                    <c:v>Literacy</c:v>
                  </c:pt>
                  <c:pt idx="3">
                    <c:v>Numeracy</c:v>
                  </c:pt>
                </c:lvl>
                <c:lvl>
                  <c:pt idx="0">
                    <c:v>Canada</c:v>
                  </c:pt>
                  <c:pt idx="2">
                    <c:v>OECD - Round 1 Countries</c:v>
                  </c:pt>
                </c:lvl>
              </c:multiLvlStrCache>
            </c:multiLvlStrRef>
          </c:cat>
          <c:val>
            <c:numRef>
              <c:f>Sheet1!$C$26:$F$26</c:f>
              <c:numCache>
                <c:formatCode>0%</c:formatCode>
                <c:ptCount val="4"/>
                <c:pt idx="0">
                  <c:v>0.18</c:v>
                </c:pt>
                <c:pt idx="1">
                  <c:v>0.19</c:v>
                </c:pt>
                <c:pt idx="2">
                  <c:v>0.21</c:v>
                </c:pt>
                <c:pt idx="3">
                  <c:v>0.2</c:v>
                </c:pt>
              </c:numCache>
            </c:numRef>
          </c:val>
          <c:extLst>
            <c:ext xmlns:c16="http://schemas.microsoft.com/office/drawing/2014/chart" uri="{C3380CC4-5D6E-409C-BE32-E72D297353CC}">
              <c16:uniqueId val="{00000001-0DE5-44D2-9B25-71B04B8E8E8A}"/>
            </c:ext>
          </c:extLst>
        </c:ser>
        <c:dLbls>
          <c:showLegendKey val="0"/>
          <c:showVal val="0"/>
          <c:showCatName val="0"/>
          <c:showSerName val="0"/>
          <c:showPercent val="0"/>
          <c:showBubbleSize val="0"/>
        </c:dLbls>
        <c:gapWidth val="69"/>
        <c:overlap val="-15"/>
        <c:axId val="1629820447"/>
        <c:axId val="1629815167"/>
      </c:barChart>
      <c:catAx>
        <c:axId val="16298204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29815167"/>
        <c:crosses val="autoZero"/>
        <c:auto val="1"/>
        <c:lblAlgn val="ctr"/>
        <c:lblOffset val="100"/>
        <c:noMultiLvlLbl val="0"/>
      </c:catAx>
      <c:valAx>
        <c:axId val="1629815167"/>
        <c:scaling>
          <c:orientation val="minMax"/>
        </c:scaling>
        <c:delete val="1"/>
        <c:axPos val="l"/>
        <c:numFmt formatCode="0%" sourceLinked="1"/>
        <c:majorTickMark val="none"/>
        <c:minorTickMark val="none"/>
        <c:tickLblPos val="nextTo"/>
        <c:crossAx val="1629820447"/>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CA" sz="1200" b="1" i="0" u="none" strike="noStrike" kern="1200" spc="0" baseline="0">
                <a:solidFill>
                  <a:sysClr val="windowText" lastClr="000000"/>
                </a:solidFill>
              </a:rPr>
              <a:t>Average literacy and numeracy scores of adult population (PIAAC 2012, 2023**) </a:t>
            </a:r>
          </a:p>
        </c:rich>
      </c:tx>
      <c:layout>
        <c:manualLayout>
          <c:xMode val="edge"/>
          <c:yMode val="edge"/>
          <c:x val="0.11211801395566891"/>
          <c:y val="2.519660436958976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Sheet1!$A$5</c:f>
              <c:strCache>
                <c:ptCount val="1"/>
                <c:pt idx="0">
                  <c:v>2012</c:v>
                </c:pt>
              </c:strCache>
            </c:strRef>
          </c:tx>
          <c:spPr>
            <a:solidFill>
              <a:schemeClr val="tx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Sheet1!$B$3:$E$4</c:f>
              <c:multiLvlStrCache>
                <c:ptCount val="4"/>
                <c:lvl>
                  <c:pt idx="0">
                    <c:v>Literacy</c:v>
                  </c:pt>
                  <c:pt idx="1">
                    <c:v>Numeracy</c:v>
                  </c:pt>
                  <c:pt idx="2">
                    <c:v>Literacy</c:v>
                  </c:pt>
                  <c:pt idx="3">
                    <c:v>Numeracy</c:v>
                  </c:pt>
                </c:lvl>
                <c:lvl>
                  <c:pt idx="0">
                    <c:v>Canada</c:v>
                  </c:pt>
                  <c:pt idx="2">
                    <c:v>OECD - Round 1 Countries</c:v>
                  </c:pt>
                </c:lvl>
              </c:multiLvlStrCache>
            </c:multiLvlStrRef>
          </c:cat>
          <c:val>
            <c:numRef>
              <c:f>Sheet1!$B$5:$E$5</c:f>
              <c:numCache>
                <c:formatCode>General</c:formatCode>
                <c:ptCount val="4"/>
                <c:pt idx="0">
                  <c:v>274</c:v>
                </c:pt>
                <c:pt idx="1">
                  <c:v>266</c:v>
                </c:pt>
                <c:pt idx="2">
                  <c:v>273</c:v>
                </c:pt>
                <c:pt idx="3">
                  <c:v>269</c:v>
                </c:pt>
              </c:numCache>
            </c:numRef>
          </c:val>
          <c:extLst>
            <c:ext xmlns:c16="http://schemas.microsoft.com/office/drawing/2014/chart" uri="{C3380CC4-5D6E-409C-BE32-E72D297353CC}">
              <c16:uniqueId val="{00000000-5FA7-4C6A-A795-B7D7533677F7}"/>
            </c:ext>
          </c:extLst>
        </c:ser>
        <c:ser>
          <c:idx val="1"/>
          <c:order val="1"/>
          <c:tx>
            <c:strRef>
              <c:f>Sheet1!$A$6</c:f>
              <c:strCache>
                <c:ptCount val="1"/>
                <c:pt idx="0">
                  <c:v>2023</c:v>
                </c:pt>
              </c:strCache>
            </c:strRef>
          </c:tx>
          <c:spPr>
            <a:solidFill>
              <a:schemeClr val="tx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Sheet1!$B$3:$E$4</c:f>
              <c:multiLvlStrCache>
                <c:ptCount val="4"/>
                <c:lvl>
                  <c:pt idx="0">
                    <c:v>Literacy</c:v>
                  </c:pt>
                  <c:pt idx="1">
                    <c:v>Numeracy</c:v>
                  </c:pt>
                  <c:pt idx="2">
                    <c:v>Literacy</c:v>
                  </c:pt>
                  <c:pt idx="3">
                    <c:v>Numeracy</c:v>
                  </c:pt>
                </c:lvl>
                <c:lvl>
                  <c:pt idx="0">
                    <c:v>Canada</c:v>
                  </c:pt>
                  <c:pt idx="2">
                    <c:v>OECD - Round 1 Countries</c:v>
                  </c:pt>
                </c:lvl>
              </c:multiLvlStrCache>
            </c:multiLvlStrRef>
          </c:cat>
          <c:val>
            <c:numRef>
              <c:f>Sheet1!$B$6:$E$6</c:f>
              <c:numCache>
                <c:formatCode>General</c:formatCode>
                <c:ptCount val="4"/>
                <c:pt idx="0">
                  <c:v>273</c:v>
                </c:pt>
                <c:pt idx="1">
                  <c:v>272</c:v>
                </c:pt>
                <c:pt idx="2">
                  <c:v>268</c:v>
                </c:pt>
                <c:pt idx="3">
                  <c:v>270</c:v>
                </c:pt>
              </c:numCache>
            </c:numRef>
          </c:val>
          <c:extLst>
            <c:ext xmlns:c16="http://schemas.microsoft.com/office/drawing/2014/chart" uri="{C3380CC4-5D6E-409C-BE32-E72D297353CC}">
              <c16:uniqueId val="{00000001-5FA7-4C6A-A795-B7D7533677F7}"/>
            </c:ext>
          </c:extLst>
        </c:ser>
        <c:dLbls>
          <c:dLblPos val="outEnd"/>
          <c:showLegendKey val="0"/>
          <c:showVal val="1"/>
          <c:showCatName val="0"/>
          <c:showSerName val="0"/>
          <c:showPercent val="0"/>
          <c:showBubbleSize val="0"/>
        </c:dLbls>
        <c:gapWidth val="69"/>
        <c:overlap val="-15"/>
        <c:axId val="1299364143"/>
        <c:axId val="1299355983"/>
        <c:extLst>
          <c:ext xmlns:c15="http://schemas.microsoft.com/office/drawing/2012/chart" uri="{02D57815-91ED-43cb-92C2-25804820EDAC}">
            <c15:filteredBarSeries>
              <c15:ser>
                <c:idx val="2"/>
                <c:order val="2"/>
                <c:tx>
                  <c:strRef>
                    <c:extLst>
                      <c:ext uri="{02D57815-91ED-43cb-92C2-25804820EDAC}">
                        <c15:formulaRef>
                          <c15:sqref>Sheet1!$A$7</c15:sqref>
                        </c15:formulaRef>
                      </c:ext>
                    </c:extLst>
                    <c:strCache>
                      <c:ptCount val="1"/>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c:ext uri="{02D57815-91ED-43cb-92C2-25804820EDAC}">
                        <c15:formulaRef>
                          <c15:sqref>Sheet1!$B$3:$E$4</c15:sqref>
                        </c15:formulaRef>
                      </c:ext>
                    </c:extLst>
                    <c:multiLvlStrCache>
                      <c:ptCount val="4"/>
                      <c:lvl>
                        <c:pt idx="0">
                          <c:v>Literacy</c:v>
                        </c:pt>
                        <c:pt idx="1">
                          <c:v>Numeracy</c:v>
                        </c:pt>
                        <c:pt idx="2">
                          <c:v>Literacy</c:v>
                        </c:pt>
                        <c:pt idx="3">
                          <c:v>Numeracy</c:v>
                        </c:pt>
                      </c:lvl>
                      <c:lvl>
                        <c:pt idx="0">
                          <c:v>Canada</c:v>
                        </c:pt>
                        <c:pt idx="2">
                          <c:v>OECD - Round 1 Countries</c:v>
                        </c:pt>
                      </c:lvl>
                    </c:multiLvlStrCache>
                  </c:multiLvlStrRef>
                </c:cat>
                <c:val>
                  <c:numRef>
                    <c:extLst>
                      <c:ext uri="{02D57815-91ED-43cb-92C2-25804820EDAC}">
                        <c15:formulaRef>
                          <c15:sqref>Sheet1!$B$7:$E$7</c15:sqref>
                        </c15:formulaRef>
                      </c:ext>
                    </c:extLst>
                    <c:numCache>
                      <c:formatCode>General</c:formatCode>
                      <c:ptCount val="4"/>
                    </c:numCache>
                  </c:numRef>
                </c:val>
                <c:extLst>
                  <c:ext xmlns:c16="http://schemas.microsoft.com/office/drawing/2014/chart" uri="{C3380CC4-5D6E-409C-BE32-E72D297353CC}">
                    <c16:uniqueId val="{00000002-5FA7-4C6A-A795-B7D7533677F7}"/>
                  </c:ext>
                </c:extLst>
              </c15:ser>
            </c15:filteredBarSeries>
          </c:ext>
        </c:extLst>
      </c:barChart>
      <c:catAx>
        <c:axId val="12993641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299355983"/>
        <c:crosses val="autoZero"/>
        <c:auto val="1"/>
        <c:lblAlgn val="ctr"/>
        <c:lblOffset val="100"/>
        <c:noMultiLvlLbl val="0"/>
      </c:catAx>
      <c:valAx>
        <c:axId val="1299355983"/>
        <c:scaling>
          <c:orientation val="minMax"/>
        </c:scaling>
        <c:delete val="1"/>
        <c:axPos val="l"/>
        <c:numFmt formatCode="General" sourceLinked="1"/>
        <c:majorTickMark val="none"/>
        <c:minorTickMark val="none"/>
        <c:tickLblPos val="nextTo"/>
        <c:crossAx val="1299364143"/>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CA" sz="1300" b="1">
                <a:solidFill>
                  <a:schemeClr val="tx1"/>
                </a:solidFill>
              </a:rPr>
              <a:t>Participation in adult learning in the past 12 months, by type of learning, Canada (2023)</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Participation in adult learning in the past 12 months, by type of learning, Canada (2023)</c:v>
                </c:pt>
              </c:strCache>
            </c:strRef>
          </c:tx>
          <c:dPt>
            <c:idx val="0"/>
            <c:bubble3D val="0"/>
            <c:spPr>
              <a:solidFill>
                <a:schemeClr val="bg2">
                  <a:lumMod val="75000"/>
                </a:schemeClr>
              </a:solidFill>
              <a:ln w="19050">
                <a:solidFill>
                  <a:schemeClr val="lt1"/>
                </a:solidFill>
              </a:ln>
              <a:effectLst/>
            </c:spPr>
            <c:extLst>
              <c:ext xmlns:c16="http://schemas.microsoft.com/office/drawing/2014/chart" uri="{C3380CC4-5D6E-409C-BE32-E72D297353CC}">
                <c16:uniqueId val="{00000001-ED51-4DD4-8167-70849199FC65}"/>
              </c:ext>
            </c:extLst>
          </c:dPt>
          <c:dPt>
            <c:idx val="1"/>
            <c:bubble3D val="0"/>
            <c:spPr>
              <a:solidFill>
                <a:schemeClr val="accent3">
                  <a:tint val="86000"/>
                </a:schemeClr>
              </a:solidFill>
              <a:ln w="19050">
                <a:solidFill>
                  <a:schemeClr val="lt1"/>
                </a:solidFill>
              </a:ln>
              <a:effectLst/>
            </c:spPr>
            <c:extLst>
              <c:ext xmlns:c16="http://schemas.microsoft.com/office/drawing/2014/chart" uri="{C3380CC4-5D6E-409C-BE32-E72D297353CC}">
                <c16:uniqueId val="{00000002-ED51-4DD4-8167-70849199FC65}"/>
              </c:ext>
            </c:extLst>
          </c:dPt>
          <c:dPt>
            <c:idx val="2"/>
            <c:bubble3D val="0"/>
            <c:spPr>
              <a:solidFill>
                <a:schemeClr val="accent2"/>
              </a:solidFill>
              <a:ln w="19050">
                <a:solidFill>
                  <a:schemeClr val="lt1"/>
                </a:solidFill>
              </a:ln>
              <a:effectLst/>
            </c:spPr>
            <c:extLst>
              <c:ext xmlns:c16="http://schemas.microsoft.com/office/drawing/2014/chart" uri="{C3380CC4-5D6E-409C-BE32-E72D297353CC}">
                <c16:uniqueId val="{00000003-ED51-4DD4-8167-70849199FC65}"/>
              </c:ext>
            </c:extLst>
          </c:dPt>
          <c:dPt>
            <c:idx val="3"/>
            <c:bubble3D val="0"/>
            <c:spPr>
              <a:solidFill>
                <a:schemeClr val="accent6"/>
              </a:solidFill>
              <a:ln w="19050">
                <a:solidFill>
                  <a:schemeClr val="lt1"/>
                </a:solidFill>
              </a:ln>
              <a:effectLst/>
            </c:spPr>
            <c:extLst>
              <c:ext xmlns:c16="http://schemas.microsoft.com/office/drawing/2014/chart" uri="{C3380CC4-5D6E-409C-BE32-E72D297353CC}">
                <c16:uniqueId val="{00000004-ED51-4DD4-8167-70849199FC65}"/>
              </c:ext>
            </c:extLst>
          </c:dPt>
          <c:dLbls>
            <c:dLbl>
              <c:idx val="0"/>
              <c:layout>
                <c:manualLayout>
                  <c:x val="-0.117579242991977"/>
                  <c:y val="3.7007285539246836E-2"/>
                </c:manualLayout>
              </c:layout>
              <c:tx>
                <c:rich>
                  <a:bodyPr/>
                  <a:lstStyle/>
                  <a:p>
                    <a:fld id="{E6A2F1C2-12AF-4D88-ABC2-BEE6946A22FC}" type="VALUE">
                      <a:rPr lang="en-US" smtClean="0"/>
                      <a:pPr/>
                      <a:t>[VALUE]</a:t>
                    </a:fld>
                    <a:r>
                      <a:rPr lang="en-US"/>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D51-4DD4-8167-70849199FC65}"/>
                </c:ext>
              </c:extLst>
            </c:dLbl>
            <c:dLbl>
              <c:idx val="1"/>
              <c:layout>
                <c:manualLayout>
                  <c:x val="9.0691378809436896E-2"/>
                  <c:y val="-0.13552660587603721"/>
                </c:manualLayout>
              </c:layout>
              <c:tx>
                <c:rich>
                  <a:bodyPr/>
                  <a:lstStyle/>
                  <a:p>
                    <a:fld id="{5740CBC4-4F19-47E4-9691-E6C41B5384C1}" type="VALUE">
                      <a:rPr lang="en-US" smtClean="0"/>
                      <a:pPr/>
                      <a:t>[VALUE]</a:t>
                    </a:fld>
                    <a:r>
                      <a:rPr lang="en-US"/>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ED51-4DD4-8167-70849199FC65}"/>
                </c:ext>
              </c:extLst>
            </c:dLbl>
            <c:dLbl>
              <c:idx val="2"/>
              <c:tx>
                <c:rich>
                  <a:bodyPr/>
                  <a:lstStyle/>
                  <a:p>
                    <a:fld id="{FB174706-6915-498C-A08F-7B51810085A9}" type="PERCENTAGE">
                      <a:rPr lang="en-US" smtClean="0"/>
                      <a:pPr/>
                      <a:t>[PERCENTAGE]</a:t>
                    </a:fld>
                    <a:endParaRPr lang="en-CA"/>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ED51-4DD4-8167-70849199FC65}"/>
                </c:ext>
              </c:extLst>
            </c:dLbl>
            <c:dLbl>
              <c:idx val="3"/>
              <c:layout>
                <c:manualLayout>
                  <c:x val="1.3419796035429277E-2"/>
                  <c:y val="5.5691645548324328E-2"/>
                </c:manualLayout>
              </c:layout>
              <c:tx>
                <c:rich>
                  <a:bodyPr/>
                  <a:lstStyle/>
                  <a:p>
                    <a:fld id="{0F3B5215-6CDD-423F-8C10-133DE3FFC147}" type="VALUE">
                      <a:rPr lang="en-US" smtClean="0"/>
                      <a:pPr/>
                      <a:t>[VALUE]</a:t>
                    </a:fld>
                    <a:r>
                      <a:rPr lang="en-US"/>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ED51-4DD4-8167-70849199FC6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Did not participate in adult learning </c:v>
                </c:pt>
                <c:pt idx="1">
                  <c:v>Non-formal learning only</c:v>
                </c:pt>
                <c:pt idx="2">
                  <c:v>Both formal and non-formal learning</c:v>
                </c:pt>
                <c:pt idx="3">
                  <c:v>Formal learning only </c:v>
                </c:pt>
              </c:strCache>
            </c:strRef>
          </c:cat>
          <c:val>
            <c:numRef>
              <c:f>Sheet1!$B$2:$B$5</c:f>
              <c:numCache>
                <c:formatCode>0</c:formatCode>
                <c:ptCount val="4"/>
                <c:pt idx="0">
                  <c:v>42.343499999999999</c:v>
                </c:pt>
                <c:pt idx="1">
                  <c:v>46.690109999999997</c:v>
                </c:pt>
                <c:pt idx="2">
                  <c:v>7.7986149999999999</c:v>
                </c:pt>
                <c:pt idx="3">
                  <c:v>3.1677689999999998</c:v>
                </c:pt>
              </c:numCache>
            </c:numRef>
          </c:val>
          <c:extLst>
            <c:ext xmlns:c16="http://schemas.microsoft.com/office/drawing/2014/chart" uri="{C3380CC4-5D6E-409C-BE32-E72D297353CC}">
              <c16:uniqueId val="{00000000-ED51-4DD4-8167-70849199FC65}"/>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5.7840442176115822E-2"/>
          <c:y val="0.80269295273369567"/>
          <c:w val="0.79483545399042521"/>
          <c:h val="0.1778911250889896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CA" sz="1100" b="1">
                <a:solidFill>
                  <a:schemeClr val="tx1"/>
                </a:solidFill>
              </a:rPr>
              <a:t>PSE Program Type Enrolment by Age</a:t>
            </a:r>
            <a:r>
              <a:rPr lang="en-CA" sz="1100" b="1" baseline="0">
                <a:solidFill>
                  <a:schemeClr val="tx1"/>
                </a:solidFill>
              </a:rPr>
              <a:t> Group</a:t>
            </a:r>
          </a:p>
          <a:p>
            <a:pPr>
              <a:defRPr/>
            </a:pPr>
            <a:r>
              <a:rPr lang="en-CA" sz="1000" b="1" baseline="0">
                <a:solidFill>
                  <a:schemeClr val="tx1"/>
                </a:solidFill>
              </a:rPr>
              <a:t>(Canadian Students, 2022/2023)</a:t>
            </a:r>
            <a:endParaRPr lang="en-CA" sz="1000" b="1">
              <a:solidFill>
                <a:schemeClr val="tx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PSE Traditional Programs (Bachelor, Graduate, PhD, etc.)</c:v>
                </c:pt>
              </c:strCache>
            </c:strRef>
          </c:tx>
          <c:spPr>
            <a:solidFill>
              <a:srgbClr val="CAEBEE"/>
            </a:solidFill>
            <a:ln>
              <a:solidFill>
                <a:schemeClr val="tx1"/>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under 25</c:v>
                </c:pt>
                <c:pt idx="1">
                  <c:v>25-29</c:v>
                </c:pt>
                <c:pt idx="2">
                  <c:v>30-34</c:v>
                </c:pt>
                <c:pt idx="3">
                  <c:v>35-39</c:v>
                </c:pt>
                <c:pt idx="4">
                  <c:v>over 39</c:v>
                </c:pt>
              </c:strCache>
            </c:strRef>
          </c:cat>
          <c:val>
            <c:numRef>
              <c:f>Sheet1!$B$2:$B$6</c:f>
              <c:numCache>
                <c:formatCode>General</c:formatCode>
                <c:ptCount val="5"/>
                <c:pt idx="0">
                  <c:v>961653</c:v>
                </c:pt>
                <c:pt idx="1">
                  <c:v>200415</c:v>
                </c:pt>
                <c:pt idx="2">
                  <c:v>93885</c:v>
                </c:pt>
                <c:pt idx="3">
                  <c:v>55068</c:v>
                </c:pt>
                <c:pt idx="4">
                  <c:v>82953</c:v>
                </c:pt>
              </c:numCache>
            </c:numRef>
          </c:val>
          <c:extLst>
            <c:ext xmlns:c16="http://schemas.microsoft.com/office/drawing/2014/chart" uri="{C3380CC4-5D6E-409C-BE32-E72D297353CC}">
              <c16:uniqueId val="{00000000-0FD7-43FA-8293-BA21B179F177}"/>
            </c:ext>
          </c:extLst>
        </c:ser>
        <c:ser>
          <c:idx val="1"/>
          <c:order val="1"/>
          <c:tx>
            <c:strRef>
              <c:f>Sheet1!$C$1</c:f>
              <c:strCache>
                <c:ptCount val="1"/>
                <c:pt idx="0">
                  <c:v>PSE Non-Traditional Programs (i.e. Technical Training, Professional Training, Non-Program Credits, etc.)</c:v>
                </c:pt>
              </c:strCache>
            </c:strRef>
          </c:tx>
          <c:spPr>
            <a:solidFill>
              <a:srgbClr val="EEAFA4"/>
            </a:solidFill>
            <a:ln>
              <a:solidFill>
                <a:schemeClr val="tx1"/>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under 25</c:v>
                </c:pt>
                <c:pt idx="1">
                  <c:v>25-29</c:v>
                </c:pt>
                <c:pt idx="2">
                  <c:v>30-34</c:v>
                </c:pt>
                <c:pt idx="3">
                  <c:v>35-39</c:v>
                </c:pt>
                <c:pt idx="4">
                  <c:v>over 39</c:v>
                </c:pt>
              </c:strCache>
            </c:strRef>
          </c:cat>
          <c:val>
            <c:numRef>
              <c:f>Sheet1!$C$2:$C$6</c:f>
              <c:numCache>
                <c:formatCode>General</c:formatCode>
                <c:ptCount val="5"/>
                <c:pt idx="0">
                  <c:v>418776</c:v>
                </c:pt>
                <c:pt idx="1">
                  <c:v>116043</c:v>
                </c:pt>
                <c:pt idx="2">
                  <c:v>62163</c:v>
                </c:pt>
                <c:pt idx="3">
                  <c:v>45273</c:v>
                </c:pt>
                <c:pt idx="4">
                  <c:v>83367</c:v>
                </c:pt>
              </c:numCache>
            </c:numRef>
          </c:val>
          <c:extLst>
            <c:ext xmlns:c16="http://schemas.microsoft.com/office/drawing/2014/chart" uri="{C3380CC4-5D6E-409C-BE32-E72D297353CC}">
              <c16:uniqueId val="{00000001-0FD7-43FA-8293-BA21B179F177}"/>
            </c:ext>
          </c:extLst>
        </c:ser>
        <c:dLbls>
          <c:showLegendKey val="0"/>
          <c:showVal val="0"/>
          <c:showCatName val="0"/>
          <c:showSerName val="0"/>
          <c:showPercent val="0"/>
          <c:showBubbleSize val="0"/>
        </c:dLbls>
        <c:gapWidth val="40"/>
        <c:overlap val="-15"/>
        <c:axId val="1585607408"/>
        <c:axId val="1585604048"/>
      </c:barChart>
      <c:catAx>
        <c:axId val="1585607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585604048"/>
        <c:crosses val="autoZero"/>
        <c:auto val="1"/>
        <c:lblAlgn val="ctr"/>
        <c:lblOffset val="100"/>
        <c:noMultiLvlLbl val="0"/>
      </c:catAx>
      <c:valAx>
        <c:axId val="1585604048"/>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585607408"/>
        <c:crosses val="autoZero"/>
        <c:crossBetween val="between"/>
        <c:majorUnit val="200000"/>
        <c:minorUnit val="40000"/>
      </c:valAx>
      <c:spPr>
        <a:noFill/>
        <a:ln>
          <a:noFill/>
        </a:ln>
        <a:effectLst/>
      </c:spPr>
    </c:plotArea>
    <c:legend>
      <c:legendPos val="b"/>
      <c:layout>
        <c:manualLayout>
          <c:xMode val="edge"/>
          <c:yMode val="edge"/>
          <c:x val="0.11198469951386311"/>
          <c:y val="0.8264455855684969"/>
          <c:w val="0.78673041842483316"/>
          <c:h val="0.15544139834793833"/>
        </c:manualLayout>
      </c:layout>
      <c:overlay val="0"/>
      <c:spPr>
        <a:noFill/>
        <a:ln w="6350">
          <a:solidFill>
            <a:schemeClr val="tx1"/>
          </a:solid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CA" sz="1300" b="1">
                <a:solidFill>
                  <a:schemeClr val="tx1"/>
                </a:solidFill>
              </a:rPr>
              <a:t>Distribution of adult population who participated in adult learning in the past 12 months, by type of employer support, Canada (2023)</a:t>
            </a:r>
          </a:p>
        </c:rich>
      </c:tx>
      <c:layout>
        <c:manualLayout>
          <c:xMode val="edge"/>
          <c:yMode val="edge"/>
          <c:x val="0.11716550589982797"/>
          <c:y val="8.9184808713800561E-3"/>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Distribution of adult population who participated in adult learning in the past 12 months, by type of employer support, Canada (2023)</c:v>
                </c:pt>
              </c:strCache>
            </c:strRef>
          </c:tx>
          <c:spPr>
            <a:solidFill>
              <a:srgbClr val="4CA28D"/>
            </a:solidFill>
          </c:spPr>
          <c:dPt>
            <c:idx val="0"/>
            <c:bubble3D val="0"/>
            <c:spPr>
              <a:solidFill>
                <a:srgbClr val="F1BDB6"/>
              </a:solidFill>
              <a:ln w="19050">
                <a:solidFill>
                  <a:schemeClr val="lt1"/>
                </a:solidFill>
              </a:ln>
              <a:effectLst/>
            </c:spPr>
            <c:extLst>
              <c:ext xmlns:c16="http://schemas.microsoft.com/office/drawing/2014/chart" uri="{C3380CC4-5D6E-409C-BE32-E72D297353CC}">
                <c16:uniqueId val="{00000001-5B3B-4475-830A-D009D5CB1094}"/>
              </c:ext>
            </c:extLst>
          </c:dPt>
          <c:dPt>
            <c:idx val="1"/>
            <c:bubble3D val="0"/>
            <c:spPr>
              <a:solidFill>
                <a:srgbClr val="50CFE3"/>
              </a:solidFill>
              <a:ln w="19050">
                <a:solidFill>
                  <a:schemeClr val="lt1"/>
                </a:solidFill>
              </a:ln>
              <a:effectLst/>
            </c:spPr>
            <c:extLst>
              <c:ext xmlns:c16="http://schemas.microsoft.com/office/drawing/2014/chart" uri="{C3380CC4-5D6E-409C-BE32-E72D297353CC}">
                <c16:uniqueId val="{00000002-5B3B-4475-830A-D009D5CB1094}"/>
              </c:ext>
            </c:extLst>
          </c:dPt>
          <c:dPt>
            <c:idx val="2"/>
            <c:bubble3D val="0"/>
            <c:spPr>
              <a:solidFill>
                <a:srgbClr val="DE5372"/>
              </a:solidFill>
              <a:ln w="19050">
                <a:solidFill>
                  <a:schemeClr val="lt1"/>
                </a:solidFill>
              </a:ln>
              <a:effectLst/>
            </c:spPr>
            <c:extLst>
              <c:ext xmlns:c16="http://schemas.microsoft.com/office/drawing/2014/chart" uri="{C3380CC4-5D6E-409C-BE32-E72D297353CC}">
                <c16:uniqueId val="{00000003-5B3B-4475-830A-D009D5CB1094}"/>
              </c:ext>
            </c:extLst>
          </c:dPt>
          <c:dPt>
            <c:idx val="3"/>
            <c:bubble3D val="0"/>
            <c:spPr>
              <a:solidFill>
                <a:srgbClr val="4CA28D"/>
              </a:solidFill>
              <a:ln w="19050">
                <a:solidFill>
                  <a:schemeClr val="lt1"/>
                </a:solidFill>
              </a:ln>
              <a:effectLst/>
            </c:spPr>
            <c:extLst>
              <c:ext xmlns:c16="http://schemas.microsoft.com/office/drawing/2014/chart" uri="{C3380CC4-5D6E-409C-BE32-E72D297353CC}">
                <c16:uniqueId val="{00000007-2EC9-4718-9EB8-AE5BB596F6D1}"/>
              </c:ext>
            </c:extLst>
          </c:dPt>
          <c:dLbls>
            <c:dLbl>
              <c:idx val="0"/>
              <c:tx>
                <c:rich>
                  <a:bodyPr/>
                  <a:lstStyle/>
                  <a:p>
                    <a:r>
                      <a:rPr lang="en-US"/>
                      <a:t>33%</a:t>
                    </a:r>
                  </a:p>
                </c:rich>
              </c:tx>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1-5B3B-4475-830A-D009D5CB1094}"/>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Participated without employer support</c:v>
                </c:pt>
                <c:pt idx="1">
                  <c:v>Employer support, time only</c:v>
                </c:pt>
                <c:pt idx="2">
                  <c:v>Employer support, money only</c:v>
                </c:pt>
                <c:pt idx="3">
                  <c:v>Employer support, both time and money</c:v>
                </c:pt>
              </c:strCache>
            </c:strRef>
          </c:cat>
          <c:val>
            <c:numRef>
              <c:f>Sheet1!$B$2:$B$5</c:f>
              <c:numCache>
                <c:formatCode>0</c:formatCode>
                <c:ptCount val="4"/>
                <c:pt idx="0">
                  <c:v>32.51482</c:v>
                </c:pt>
                <c:pt idx="1">
                  <c:v>9.6077049999999993</c:v>
                </c:pt>
                <c:pt idx="2">
                  <c:v>10.736980000000001</c:v>
                </c:pt>
                <c:pt idx="3">
                  <c:v>47.140500000000003</c:v>
                </c:pt>
              </c:numCache>
            </c:numRef>
          </c:val>
          <c:extLst>
            <c:ext xmlns:c16="http://schemas.microsoft.com/office/drawing/2014/chart" uri="{C3380CC4-5D6E-409C-BE32-E72D297353CC}">
              <c16:uniqueId val="{00000000-5B3B-4475-830A-D009D5CB1094}"/>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r>
              <a:rPr lang="en-CA" sz="1200" b="1" i="0" u="none" strike="noStrike" kern="1200" spc="0" baseline="0">
                <a:solidFill>
                  <a:schemeClr val="tx1"/>
                </a:solidFill>
              </a:rPr>
              <a:t>Proportion of Canadian adults who participated in adult learning in the past 12 months, by age (2023)</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title</c:v>
                </c:pt>
              </c:strCache>
            </c:strRef>
          </c:tx>
          <c:spPr>
            <a:solidFill>
              <a:srgbClr val="51C0C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16-24</c:v>
                </c:pt>
                <c:pt idx="1">
                  <c:v>25-34</c:v>
                </c:pt>
                <c:pt idx="2">
                  <c:v>35-44</c:v>
                </c:pt>
                <c:pt idx="3">
                  <c:v>45-54</c:v>
                </c:pt>
                <c:pt idx="4">
                  <c:v>55-65</c:v>
                </c:pt>
              </c:strCache>
            </c:strRef>
          </c:cat>
          <c:val>
            <c:numRef>
              <c:f>Sheet1!$B$2:$B$6</c:f>
              <c:numCache>
                <c:formatCode>0%</c:formatCode>
                <c:ptCount val="5"/>
                <c:pt idx="0">
                  <c:v>0.49</c:v>
                </c:pt>
                <c:pt idx="1">
                  <c:v>0.71</c:v>
                </c:pt>
                <c:pt idx="2">
                  <c:v>0.68</c:v>
                </c:pt>
                <c:pt idx="3">
                  <c:v>0.59</c:v>
                </c:pt>
                <c:pt idx="4">
                  <c:v>0.37</c:v>
                </c:pt>
              </c:numCache>
            </c:numRef>
          </c:val>
          <c:extLst>
            <c:ext xmlns:c16="http://schemas.microsoft.com/office/drawing/2014/chart" uri="{C3380CC4-5D6E-409C-BE32-E72D297353CC}">
              <c16:uniqueId val="{00000000-4773-41A7-8E54-ED9AFC1FF7F6}"/>
            </c:ext>
          </c:extLst>
        </c:ser>
        <c:dLbls>
          <c:showLegendKey val="0"/>
          <c:showVal val="0"/>
          <c:showCatName val="0"/>
          <c:showSerName val="0"/>
          <c:showPercent val="0"/>
          <c:showBubbleSize val="0"/>
        </c:dLbls>
        <c:gapWidth val="219"/>
        <c:overlap val="-27"/>
        <c:axId val="439995632"/>
        <c:axId val="439992272"/>
      </c:barChart>
      <c:catAx>
        <c:axId val="439995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439992272"/>
        <c:crosses val="autoZero"/>
        <c:auto val="1"/>
        <c:lblAlgn val="ctr"/>
        <c:lblOffset val="100"/>
        <c:noMultiLvlLbl val="0"/>
      </c:catAx>
      <c:valAx>
        <c:axId val="43999227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43999563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Reversed" id="23">
  <a:schemeClr val="accent3"/>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CA"/>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21FB2B08-0D6E-4150-A799-6473C57AFC18}" type="datetimeFigureOut">
              <a:rPr lang="en-CA" smtClean="0"/>
              <a:t>2025-11-03</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CA"/>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CA"/>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0E72CBEC-7499-400E-A72F-21AF66C448D8}" type="slidenum">
              <a:rPr lang="en-CA" smtClean="0"/>
              <a:t>‹#›</a:t>
            </a:fld>
            <a:endParaRPr lang="en-CA"/>
          </a:p>
        </p:txBody>
      </p:sp>
    </p:spTree>
    <p:extLst>
      <p:ext uri="{BB962C8B-B14F-4D97-AF65-F5344CB8AC3E}">
        <p14:creationId xmlns:p14="http://schemas.microsoft.com/office/powerpoint/2010/main" val="2696975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2</a:t>
            </a:fld>
            <a:endParaRPr lang="en-CA"/>
          </a:p>
        </p:txBody>
      </p:sp>
    </p:spTree>
    <p:extLst>
      <p:ext uri="{BB962C8B-B14F-4D97-AF65-F5344CB8AC3E}">
        <p14:creationId xmlns:p14="http://schemas.microsoft.com/office/powerpoint/2010/main" val="1063969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18</a:t>
            </a:fld>
            <a:endParaRPr lang="en-CA"/>
          </a:p>
        </p:txBody>
      </p:sp>
    </p:spTree>
    <p:extLst>
      <p:ext uri="{BB962C8B-B14F-4D97-AF65-F5344CB8AC3E}">
        <p14:creationId xmlns:p14="http://schemas.microsoft.com/office/powerpoint/2010/main" val="3594820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19</a:t>
            </a:fld>
            <a:endParaRPr lang="en-CA"/>
          </a:p>
        </p:txBody>
      </p:sp>
    </p:spTree>
    <p:extLst>
      <p:ext uri="{BB962C8B-B14F-4D97-AF65-F5344CB8AC3E}">
        <p14:creationId xmlns:p14="http://schemas.microsoft.com/office/powerpoint/2010/main" val="2053601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21</a:t>
            </a:fld>
            <a:endParaRPr lang="en-CA"/>
          </a:p>
        </p:txBody>
      </p:sp>
    </p:spTree>
    <p:extLst>
      <p:ext uri="{BB962C8B-B14F-4D97-AF65-F5344CB8AC3E}">
        <p14:creationId xmlns:p14="http://schemas.microsoft.com/office/powerpoint/2010/main" val="1126675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22</a:t>
            </a:fld>
            <a:endParaRPr lang="en-CA"/>
          </a:p>
        </p:txBody>
      </p:sp>
    </p:spTree>
    <p:extLst>
      <p:ext uri="{BB962C8B-B14F-4D97-AF65-F5344CB8AC3E}">
        <p14:creationId xmlns:p14="http://schemas.microsoft.com/office/powerpoint/2010/main" val="933335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DDD8B1A-5049-5C4B-AFE6-32830630CA6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60216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25</a:t>
            </a:fld>
            <a:endParaRPr lang="en-CA"/>
          </a:p>
        </p:txBody>
      </p:sp>
    </p:spTree>
    <p:extLst>
      <p:ext uri="{BB962C8B-B14F-4D97-AF65-F5344CB8AC3E}">
        <p14:creationId xmlns:p14="http://schemas.microsoft.com/office/powerpoint/2010/main" val="275954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26</a:t>
            </a:fld>
            <a:endParaRPr lang="en-CA"/>
          </a:p>
        </p:txBody>
      </p:sp>
    </p:spTree>
    <p:extLst>
      <p:ext uri="{BB962C8B-B14F-4D97-AF65-F5344CB8AC3E}">
        <p14:creationId xmlns:p14="http://schemas.microsoft.com/office/powerpoint/2010/main" val="2956938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In 2023, Canada welcomed 471,808 immigrants (IRCC, 2024).</a:t>
            </a:r>
          </a:p>
          <a:p>
            <a:r>
              <a:rPr lang="en-CA"/>
              <a:t>In 2023, immigrants represented 28.9% of the Canadian labour force (IRCC, 2024)</a:t>
            </a:r>
          </a:p>
        </p:txBody>
      </p:sp>
      <p:sp>
        <p:nvSpPr>
          <p:cNvPr id="4" name="Slide Number Placeholder 3"/>
          <p:cNvSpPr>
            <a:spLocks noGrp="1"/>
          </p:cNvSpPr>
          <p:nvPr>
            <p:ph type="sldNum" sz="quarter" idx="5"/>
          </p:nvPr>
        </p:nvSpPr>
        <p:spPr/>
        <p:txBody>
          <a:bodyPr/>
          <a:lstStyle/>
          <a:p>
            <a:fld id="{0E72CBEC-7499-400E-A72F-21AF66C448D8}" type="slidenum">
              <a:rPr lang="en-CA" smtClean="0"/>
              <a:t>27</a:t>
            </a:fld>
            <a:endParaRPr lang="en-CA"/>
          </a:p>
        </p:txBody>
      </p:sp>
    </p:spTree>
    <p:extLst>
      <p:ext uri="{BB962C8B-B14F-4D97-AF65-F5344CB8AC3E}">
        <p14:creationId xmlns:p14="http://schemas.microsoft.com/office/powerpoint/2010/main" val="2796310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6B290-85AB-2EB9-3E00-7CE4863C3C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7CE5B-5991-C007-89CD-72F55FEE47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5DFD4B-6E8B-BF0C-F80E-59E9813DEED8}"/>
              </a:ext>
            </a:extLst>
          </p:cNvPr>
          <p:cNvSpPr>
            <a:spLocks noGrp="1"/>
          </p:cNvSpPr>
          <p:nvPr>
            <p:ph type="body" idx="1"/>
          </p:nvPr>
        </p:nvSpPr>
        <p:spPr/>
        <p:txBody>
          <a:bodyPr/>
          <a:lstStyle/>
          <a:p>
            <a:pPr>
              <a:lnSpc>
                <a:spcPct val="107000"/>
              </a:lnSpc>
              <a:spcAft>
                <a:spcPts val="816"/>
              </a:spcAft>
            </a:pPr>
            <a:endParaRPr lang="en-CA" b="0" baseline="0"/>
          </a:p>
        </p:txBody>
      </p:sp>
      <p:sp>
        <p:nvSpPr>
          <p:cNvPr id="4" name="Slide Number Placeholder 3">
            <a:extLst>
              <a:ext uri="{FF2B5EF4-FFF2-40B4-BE49-F238E27FC236}">
                <a16:creationId xmlns:a16="http://schemas.microsoft.com/office/drawing/2014/main" id="{FBA4F325-3A99-4CC8-5EFE-827114D76E1A}"/>
              </a:ext>
            </a:extLst>
          </p:cNvPr>
          <p:cNvSpPr>
            <a:spLocks noGrp="1"/>
          </p:cNvSpPr>
          <p:nvPr>
            <p:ph type="sldNum" sz="quarter" idx="10"/>
          </p:nvPr>
        </p:nvSpPr>
        <p:spPr/>
        <p:txBody>
          <a:bodyPr/>
          <a:lstStyle/>
          <a:p>
            <a:fld id="{0DDD8B1A-5049-5C4B-AFE6-32830630CA6A}" type="slidenum">
              <a:rPr lang="en-US" smtClean="0"/>
              <a:t>4</a:t>
            </a:fld>
            <a:endParaRPr lang="en-US"/>
          </a:p>
        </p:txBody>
      </p:sp>
    </p:spTree>
    <p:extLst>
      <p:ext uri="{BB962C8B-B14F-4D97-AF65-F5344CB8AC3E}">
        <p14:creationId xmlns:p14="http://schemas.microsoft.com/office/powerpoint/2010/main" val="3077721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a:p>
        </p:txBody>
      </p:sp>
      <p:sp>
        <p:nvSpPr>
          <p:cNvPr id="4" name="Slide Number Placeholder 3"/>
          <p:cNvSpPr>
            <a:spLocks noGrp="1"/>
          </p:cNvSpPr>
          <p:nvPr>
            <p:ph type="sldNum" sz="quarter" idx="10"/>
          </p:nvPr>
        </p:nvSpPr>
        <p:spPr/>
        <p:txBody>
          <a:bodyPr/>
          <a:lstStyle/>
          <a:p>
            <a:fld id="{0DDD8B1A-5049-5C4B-AFE6-32830630CA6A}" type="slidenum">
              <a:rPr lang="en-US" smtClean="0"/>
              <a:t>5</a:t>
            </a:fld>
            <a:endParaRPr lang="en-US"/>
          </a:p>
        </p:txBody>
      </p:sp>
    </p:spTree>
    <p:extLst>
      <p:ext uri="{BB962C8B-B14F-4D97-AF65-F5344CB8AC3E}">
        <p14:creationId xmlns:p14="http://schemas.microsoft.com/office/powerpoint/2010/main" val="2227481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a:p>
        </p:txBody>
      </p:sp>
      <p:sp>
        <p:nvSpPr>
          <p:cNvPr id="4" name="Slide Number Placeholder 3"/>
          <p:cNvSpPr>
            <a:spLocks noGrp="1"/>
          </p:cNvSpPr>
          <p:nvPr>
            <p:ph type="sldNum" sz="quarter" idx="10"/>
          </p:nvPr>
        </p:nvSpPr>
        <p:spPr/>
        <p:txBody>
          <a:bodyPr/>
          <a:lstStyle/>
          <a:p>
            <a:fld id="{0DDD8B1A-5049-5C4B-AFE6-32830630CA6A}" type="slidenum">
              <a:rPr lang="en-US" smtClean="0"/>
              <a:t>6</a:t>
            </a:fld>
            <a:endParaRPr lang="en-US"/>
          </a:p>
        </p:txBody>
      </p:sp>
    </p:spTree>
    <p:extLst>
      <p:ext uri="{BB962C8B-B14F-4D97-AF65-F5344CB8AC3E}">
        <p14:creationId xmlns:p14="http://schemas.microsoft.com/office/powerpoint/2010/main" val="2396787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16"/>
              </a:spcAft>
            </a:pPr>
            <a:endParaRPr lang="en-CA" b="0" baseline="0"/>
          </a:p>
        </p:txBody>
      </p:sp>
      <p:sp>
        <p:nvSpPr>
          <p:cNvPr id="4" name="Slide Number Placeholder 3"/>
          <p:cNvSpPr>
            <a:spLocks noGrp="1"/>
          </p:cNvSpPr>
          <p:nvPr>
            <p:ph type="sldNum" sz="quarter" idx="10"/>
          </p:nvPr>
        </p:nvSpPr>
        <p:spPr/>
        <p:txBody>
          <a:bodyPr/>
          <a:lstStyle/>
          <a:p>
            <a:fld id="{0DDD8B1A-5049-5C4B-AFE6-32830630CA6A}" type="slidenum">
              <a:rPr lang="en-US" smtClean="0"/>
              <a:t>9</a:t>
            </a:fld>
            <a:endParaRPr lang="en-US"/>
          </a:p>
        </p:txBody>
      </p:sp>
    </p:spTree>
    <p:extLst>
      <p:ext uri="{BB962C8B-B14F-4D97-AF65-F5344CB8AC3E}">
        <p14:creationId xmlns:p14="http://schemas.microsoft.com/office/powerpoint/2010/main" val="2860211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16"/>
              </a:spcAft>
            </a:pPr>
            <a:endParaRPr lang="en-CA" b="0" baseline="0"/>
          </a:p>
        </p:txBody>
      </p:sp>
      <p:sp>
        <p:nvSpPr>
          <p:cNvPr id="4" name="Slide Number Placeholder 3"/>
          <p:cNvSpPr>
            <a:spLocks noGrp="1"/>
          </p:cNvSpPr>
          <p:nvPr>
            <p:ph type="sldNum" sz="quarter" idx="10"/>
          </p:nvPr>
        </p:nvSpPr>
        <p:spPr/>
        <p:txBody>
          <a:bodyPr/>
          <a:lstStyle/>
          <a:p>
            <a:fld id="{0DDD8B1A-5049-5C4B-AFE6-32830630CA6A}" type="slidenum">
              <a:rPr lang="en-US" smtClean="0"/>
              <a:t>10</a:t>
            </a:fld>
            <a:endParaRPr lang="en-US"/>
          </a:p>
        </p:txBody>
      </p:sp>
    </p:spTree>
    <p:extLst>
      <p:ext uri="{BB962C8B-B14F-4D97-AF65-F5344CB8AC3E}">
        <p14:creationId xmlns:p14="http://schemas.microsoft.com/office/powerpoint/2010/main" val="4031861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16"/>
              </a:spcAft>
            </a:pPr>
            <a:endParaRPr lang="en-CA" b="0" baseline="0"/>
          </a:p>
        </p:txBody>
      </p:sp>
      <p:sp>
        <p:nvSpPr>
          <p:cNvPr id="4" name="Slide Number Placeholder 3"/>
          <p:cNvSpPr>
            <a:spLocks noGrp="1"/>
          </p:cNvSpPr>
          <p:nvPr>
            <p:ph type="sldNum" sz="quarter" idx="10"/>
          </p:nvPr>
        </p:nvSpPr>
        <p:spPr/>
        <p:txBody>
          <a:bodyPr/>
          <a:lstStyle/>
          <a:p>
            <a:fld id="{0DDD8B1A-5049-5C4B-AFE6-32830630CA6A}" type="slidenum">
              <a:rPr lang="en-US" smtClean="0"/>
              <a:t>13</a:t>
            </a:fld>
            <a:endParaRPr lang="en-US"/>
          </a:p>
        </p:txBody>
      </p:sp>
    </p:spTree>
    <p:extLst>
      <p:ext uri="{BB962C8B-B14F-4D97-AF65-F5344CB8AC3E}">
        <p14:creationId xmlns:p14="http://schemas.microsoft.com/office/powerpoint/2010/main" val="2116742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16"/>
              </a:spcAft>
            </a:pPr>
            <a:endParaRPr lang="en-CA" b="0" baseline="0"/>
          </a:p>
        </p:txBody>
      </p:sp>
      <p:sp>
        <p:nvSpPr>
          <p:cNvPr id="4" name="Slide Number Placeholder 3"/>
          <p:cNvSpPr>
            <a:spLocks noGrp="1"/>
          </p:cNvSpPr>
          <p:nvPr>
            <p:ph type="sldNum" sz="quarter" idx="10"/>
          </p:nvPr>
        </p:nvSpPr>
        <p:spPr/>
        <p:txBody>
          <a:bodyPr/>
          <a:lstStyle/>
          <a:p>
            <a:fld id="{0DDD8B1A-5049-5C4B-AFE6-32830630CA6A}" type="slidenum">
              <a:rPr lang="en-US" smtClean="0"/>
              <a:t>14</a:t>
            </a:fld>
            <a:endParaRPr lang="en-US"/>
          </a:p>
        </p:txBody>
      </p:sp>
    </p:spTree>
    <p:extLst>
      <p:ext uri="{BB962C8B-B14F-4D97-AF65-F5344CB8AC3E}">
        <p14:creationId xmlns:p14="http://schemas.microsoft.com/office/powerpoint/2010/main" val="4294353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10E33-B755-2BD7-C4C6-484395C086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964561-3E66-2D2D-9D48-4F278A78B3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5ADB6A-4A22-6051-D7D4-564197CF8AE3}"/>
              </a:ext>
            </a:extLst>
          </p:cNvPr>
          <p:cNvSpPr>
            <a:spLocks noGrp="1"/>
          </p:cNvSpPr>
          <p:nvPr>
            <p:ph type="body" idx="1"/>
          </p:nvPr>
        </p:nvSpPr>
        <p:spPr/>
        <p:txBody>
          <a:bodyPr/>
          <a:lstStyle/>
          <a:p>
            <a:pPr marL="457200" lvl="1" indent="0">
              <a:buFont typeface="Wingdings" panose="05000000000000000000" pitchFamily="2" charset="2"/>
              <a:buNone/>
            </a:pPr>
            <a:endParaRPr lang="en-CA"/>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a:p>
        </p:txBody>
      </p:sp>
      <p:sp>
        <p:nvSpPr>
          <p:cNvPr id="4" name="Slide Number Placeholder 3">
            <a:extLst>
              <a:ext uri="{FF2B5EF4-FFF2-40B4-BE49-F238E27FC236}">
                <a16:creationId xmlns:a16="http://schemas.microsoft.com/office/drawing/2014/main" id="{DC3FC781-429B-3299-A6FC-31F99A77B2BF}"/>
              </a:ext>
            </a:extLst>
          </p:cNvPr>
          <p:cNvSpPr>
            <a:spLocks noGrp="1"/>
          </p:cNvSpPr>
          <p:nvPr>
            <p:ph type="sldNum" sz="quarter" idx="5"/>
          </p:nvPr>
        </p:nvSpPr>
        <p:spPr/>
        <p:txBody>
          <a:bodyPr/>
          <a:lstStyle/>
          <a:p>
            <a:fld id="{0E72CBEC-7499-400E-A72F-21AF66C448D8}" type="slidenum">
              <a:rPr lang="en-CA" smtClean="0"/>
              <a:t>17</a:t>
            </a:fld>
            <a:endParaRPr lang="en-CA"/>
          </a:p>
        </p:txBody>
      </p:sp>
    </p:spTree>
    <p:extLst>
      <p:ext uri="{BB962C8B-B14F-4D97-AF65-F5344CB8AC3E}">
        <p14:creationId xmlns:p14="http://schemas.microsoft.com/office/powerpoint/2010/main" val="965319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991530" y="2130426"/>
            <a:ext cx="5417204" cy="1470025"/>
          </a:xfrm>
        </p:spPr>
        <p:txBody>
          <a:bodyPr>
            <a:noAutofit/>
          </a:bodyPr>
          <a:lstStyle>
            <a:lvl1pPr algn="l">
              <a:defRPr sz="3600" b="1" i="0">
                <a:latin typeface="Arial"/>
                <a:cs typeface="Verdana"/>
              </a:defRPr>
            </a:lvl1pPr>
          </a:lstStyle>
          <a:p>
            <a:r>
              <a:rPr lang="en-US"/>
              <a:t>Click to edit Master title style</a:t>
            </a:r>
          </a:p>
        </p:txBody>
      </p:sp>
      <p:sp>
        <p:nvSpPr>
          <p:cNvPr id="3" name="Subtitle 2"/>
          <p:cNvSpPr>
            <a:spLocks noGrp="1"/>
          </p:cNvSpPr>
          <p:nvPr>
            <p:ph type="subTitle" idx="1"/>
          </p:nvPr>
        </p:nvSpPr>
        <p:spPr>
          <a:xfrm>
            <a:off x="5991531" y="3886200"/>
            <a:ext cx="5417204" cy="1752600"/>
          </a:xfrm>
        </p:spPr>
        <p:txBody>
          <a:bodyPr>
            <a:normAutofit/>
          </a:bodyPr>
          <a:lstStyle>
            <a:lvl1pPr marL="0" indent="0" algn="l">
              <a:buNone/>
              <a:defRPr sz="2800">
                <a:solidFill>
                  <a:schemeClr val="tx1">
                    <a:tint val="75000"/>
                  </a:schemeClr>
                </a:solidFill>
                <a:latin typeface="Arial"/>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397270E-9408-4CE0-86CC-FACB28EA38C2}" type="datetime1">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3319708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465E33-CBCD-4F71-8C0E-AE762D118A26}" type="datetime1">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902804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9F4B273-A0F9-434B-BFD6-1D8CF7E10466}" type="datetime1">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3344899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E2B6B-7FFE-FA46-BED3-31567387080B}" type="slidenum">
              <a:rPr lang="en-US" smtClean="0"/>
              <a:t>‹#›</a:t>
            </a:fld>
            <a:endParaRPr lang="en-US"/>
          </a:p>
        </p:txBody>
      </p:sp>
    </p:spTree>
    <p:extLst>
      <p:ext uri="{BB962C8B-B14F-4D97-AF65-F5344CB8AC3E}">
        <p14:creationId xmlns:p14="http://schemas.microsoft.com/office/powerpoint/2010/main" val="14817240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Rectangle 3">
            <a:extLst>
              <a:ext uri="{FF2B5EF4-FFF2-40B4-BE49-F238E27FC236}">
                <a16:creationId xmlns:a16="http://schemas.microsoft.com/office/drawing/2014/main" id="{4CD1D870-48C5-0125-0631-33AAEF7DE631}"/>
              </a:ext>
            </a:extLst>
          </p:cNvPr>
          <p:cNvSpPr>
            <a:spLocks noGrp="1" noChangeArrowheads="1"/>
          </p:cNvSpPr>
          <p:nvPr>
            <p:ph type="ftr" sz="quarter"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408802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4233BD-18A4-469A-8305-43400CBF1900}" type="datetime1">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2618988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9ECA1B-8C26-45AD-97A8-9783DFECA77E}" type="datetime1">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2491091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03FE178-D27D-44B3-8AC0-6B7F2429750E}" type="datetime1">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4176218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B46EB0F-72EB-409C-9EE8-ACEBD1D9D3F5}" type="datetime1">
              <a:rPr lang="en-US" smtClean="0"/>
              <a:t>11/3/2025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2181269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F771E05-B80A-4852-9DF9-E4201FB3529A}" type="datetime1">
              <a:rPr lang="en-US" smtClean="0"/>
              <a:t>11/3/2025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3538962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FB3068-B542-4CF7-81E8-B1206F6156B7}" type="datetime1">
              <a:rPr lang="en-US" smtClean="0"/>
              <a:t>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546488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596B6C-5DE7-4DA5-954A-F5F962A38E83}" type="datetime1">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4089140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B14981-A115-4DEE-8BD7-C81BCFD42368}" type="datetime1">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1743805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5"/>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2B6797-2FF6-46EF-BDA4-CD4FA2C8B823}" type="datetime1">
              <a:rPr lang="en-US" smtClean="0"/>
              <a:t>11/3/2025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2E86C063-E22E-2E4C-A523-54089486E38F}" type="slidenum">
              <a:rPr lang="en-US" smtClean="0"/>
              <a:pPr/>
              <a:t>‹#›</a:t>
            </a:fld>
            <a:endParaRPr lang="en-US"/>
          </a:p>
        </p:txBody>
      </p:sp>
    </p:spTree>
    <p:extLst>
      <p:ext uri="{BB962C8B-B14F-4D97-AF65-F5344CB8AC3E}">
        <p14:creationId xmlns:p14="http://schemas.microsoft.com/office/powerpoint/2010/main" val="2924351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457200" rtl="0" eaLnBrk="1" latinLnBrk="0" hangingPunct="1">
        <a:spcBef>
          <a:spcPct val="0"/>
        </a:spcBef>
        <a:buNone/>
        <a:defRPr sz="3600" b="1" i="0" kern="1200">
          <a:solidFill>
            <a:schemeClr val="tx1"/>
          </a:solidFill>
          <a:latin typeface="Arial"/>
          <a:ea typeface="+mj-ea"/>
          <a:cs typeface="Verdan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150.statcan.gc.ca/n1/pub/81-004-x/2010001/def/posteducation-educpost-eng.htm" TargetMode="External"/><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8" Type="http://schemas.openxmlformats.org/officeDocument/2006/relationships/hyperlink" Target="https://www.canada.ca/en/employment-social-development/programs/training-agreements.html" TargetMode="External"/><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canada.ca/content/dam/esdc-edsc/documents/programs/ei/ei-list/reports/monitoring2022/2021-2022_EI_MAR-EN.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s://www150.statcan.gc.ca/n1/daily-quotidien/221130/dq221130a-eng.htm?indid=32994-2&amp;indgeo=0"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1.sv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hyperlink" Target="https://www.srdc.org/project/characteristics-of-adults-who-return-to-education-understanding-barriers-to-adult-learning-final-report/"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fsc-ccf.ca/research/employer-sponsored-skills-training/" TargetMode="External"/><Relationship Id="rId7" Type="http://schemas.openxmlformats.org/officeDocument/2006/relationships/image" Target="../media/image21.sv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1.sv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787/9789264311756-en"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svg"/><Relationship Id="rId3" Type="http://schemas.openxmlformats.org/officeDocument/2006/relationships/notesSlide" Target="../notesSlides/notesSlide3.xml"/><Relationship Id="rId7" Type="http://schemas.microsoft.com/office/2007/relationships/hdphoto" Target="../media/hdphoto1.wdp"/><Relationship Id="rId12"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5.png"/><Relationship Id="rId11" Type="http://schemas.openxmlformats.org/officeDocument/2006/relationships/image" Target="../media/image9.sv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52291" y="1930400"/>
            <a:ext cx="3955659" cy="821736"/>
          </a:xfrm>
        </p:spPr>
        <p:txBody>
          <a:bodyPr/>
          <a:lstStyle/>
          <a:p>
            <a:pPr algn="ctr"/>
            <a:br>
              <a:rPr lang="en-US" sz="2400"/>
            </a:br>
            <a:br>
              <a:rPr lang="en-US" sz="2400"/>
            </a:br>
            <a:endParaRPr lang="en-US" sz="2400"/>
          </a:p>
        </p:txBody>
      </p:sp>
      <p:sp>
        <p:nvSpPr>
          <p:cNvPr id="3" name="Subtitle 2"/>
          <p:cNvSpPr>
            <a:spLocks noGrp="1"/>
          </p:cNvSpPr>
          <p:nvPr>
            <p:ph type="subTitle" idx="1"/>
          </p:nvPr>
        </p:nvSpPr>
        <p:spPr>
          <a:xfrm>
            <a:off x="6349909" y="4615128"/>
            <a:ext cx="4062903" cy="564880"/>
          </a:xfrm>
        </p:spPr>
        <p:txBody>
          <a:bodyPr vert="horz" lIns="91440" tIns="45720" rIns="91440" bIns="45720" rtlCol="0" anchor="t">
            <a:normAutofit/>
          </a:bodyPr>
          <a:lstStyle/>
          <a:p>
            <a:r>
              <a:rPr lang="en-US" sz="1600" dirty="0">
                <a:solidFill>
                  <a:schemeClr val="tx1"/>
                </a:solidFill>
              </a:rPr>
              <a:t>November 2025</a:t>
            </a:r>
          </a:p>
        </p:txBody>
      </p:sp>
      <p:sp>
        <p:nvSpPr>
          <p:cNvPr id="4" name="TextBox 3"/>
          <p:cNvSpPr txBox="1"/>
          <p:nvPr/>
        </p:nvSpPr>
        <p:spPr>
          <a:xfrm>
            <a:off x="6276603" y="2541370"/>
            <a:ext cx="4666858" cy="1015663"/>
          </a:xfrm>
          <a:prstGeom prst="rect">
            <a:avLst/>
          </a:prstGeom>
          <a:noFill/>
        </p:spPr>
        <p:txBody>
          <a:bodyPr wrap="square" lIns="91440" tIns="45720" rIns="91440" bIns="45720" rtlCol="0" anchor="t">
            <a:spAutoFit/>
          </a:bodyPr>
          <a:lstStyle/>
          <a:p>
            <a:pPr defTabSz="457200"/>
            <a:r>
              <a:rPr lang="en-CA" sz="3000" b="1">
                <a:solidFill>
                  <a:srgbClr val="000000"/>
                </a:solidFill>
                <a:latin typeface="Arial"/>
              </a:rPr>
              <a:t>Adult Learning and Training in Canada</a:t>
            </a:r>
            <a:endParaRPr lang="en-CA" sz="3000" b="1">
              <a:solidFill>
                <a:srgbClr val="000000"/>
              </a:solidFill>
              <a:latin typeface="Arial"/>
              <a:cs typeface="Arial"/>
            </a:endParaRPr>
          </a:p>
        </p:txBody>
      </p:sp>
      <p:sp>
        <p:nvSpPr>
          <p:cNvPr id="5" name="Subtitle 2">
            <a:extLst>
              <a:ext uri="{FF2B5EF4-FFF2-40B4-BE49-F238E27FC236}">
                <a16:creationId xmlns:a16="http://schemas.microsoft.com/office/drawing/2014/main" id="{11145C45-8114-B548-EBEE-5CB9B6FBE5FF}"/>
              </a:ext>
            </a:extLst>
          </p:cNvPr>
          <p:cNvSpPr txBox="1">
            <a:spLocks/>
          </p:cNvSpPr>
          <p:nvPr/>
        </p:nvSpPr>
        <p:spPr>
          <a:xfrm>
            <a:off x="6351500" y="3839336"/>
            <a:ext cx="4787473" cy="1340672"/>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800" kern="1200">
                <a:solidFill>
                  <a:schemeClr val="tx1">
                    <a:tint val="75000"/>
                  </a:schemeClr>
                </a:solidFill>
                <a:latin typeface="Arial"/>
                <a:ea typeface="+mn-ea"/>
                <a:cs typeface="Verdana"/>
              </a:defRPr>
            </a:lvl1pPr>
            <a:lvl2pPr marL="457200" indent="0" algn="ctr" defTabSz="457200" rtl="0" eaLnBrk="1" latinLnBrk="0" hangingPunct="1">
              <a:spcBef>
                <a:spcPct val="20000"/>
              </a:spcBef>
              <a:buFont typeface="Arial"/>
              <a:buNone/>
              <a:defRPr sz="2800" kern="1200">
                <a:solidFill>
                  <a:schemeClr val="tx1">
                    <a:tint val="75000"/>
                  </a:schemeClr>
                </a:solidFill>
                <a:latin typeface="Arial"/>
                <a:ea typeface="+mn-ea"/>
                <a:cs typeface="Verdana"/>
              </a:defRPr>
            </a:lvl2pPr>
            <a:lvl3pPr marL="914400" indent="0" algn="ctr" defTabSz="457200" rtl="0" eaLnBrk="1" latinLnBrk="0" hangingPunct="1">
              <a:spcBef>
                <a:spcPct val="20000"/>
              </a:spcBef>
              <a:buFont typeface="Arial"/>
              <a:buNone/>
              <a:defRPr sz="2400" kern="1200">
                <a:solidFill>
                  <a:schemeClr val="tx1">
                    <a:tint val="75000"/>
                  </a:schemeClr>
                </a:solidFill>
                <a:latin typeface="Arial"/>
                <a:ea typeface="+mn-ea"/>
                <a:cs typeface="Verdana"/>
              </a:defRPr>
            </a:lvl3pPr>
            <a:lvl4pPr marL="1371600" indent="0" algn="ctr" defTabSz="457200" rtl="0" eaLnBrk="1" latinLnBrk="0" hangingPunct="1">
              <a:spcBef>
                <a:spcPct val="20000"/>
              </a:spcBef>
              <a:buFont typeface="Arial"/>
              <a:buNone/>
              <a:defRPr sz="2000" kern="1200">
                <a:solidFill>
                  <a:schemeClr val="tx1">
                    <a:tint val="75000"/>
                  </a:schemeClr>
                </a:solidFill>
                <a:latin typeface="Arial"/>
                <a:ea typeface="+mn-ea"/>
                <a:cs typeface="Verdana"/>
              </a:defRPr>
            </a:lvl4pPr>
            <a:lvl5pPr marL="1828800" indent="0" algn="ctr" defTabSz="457200" rtl="0" eaLnBrk="1" latinLnBrk="0" hangingPunct="1">
              <a:spcBef>
                <a:spcPct val="20000"/>
              </a:spcBef>
              <a:buFont typeface="Arial"/>
              <a:buNone/>
              <a:defRPr sz="2000" kern="1200">
                <a:solidFill>
                  <a:schemeClr val="tx1">
                    <a:tint val="75000"/>
                  </a:schemeClr>
                </a:solidFill>
                <a:latin typeface="Arial"/>
                <a:ea typeface="+mn-ea"/>
                <a:cs typeface="Verdana"/>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800" b="1">
                <a:solidFill>
                  <a:schemeClr val="tx1"/>
                </a:solidFill>
              </a:rPr>
              <a:t>Labour Market and Skills Policy</a:t>
            </a:r>
          </a:p>
          <a:p>
            <a:r>
              <a:rPr lang="en-US" sz="1800" b="1">
                <a:solidFill>
                  <a:schemeClr val="tx1"/>
                </a:solidFill>
              </a:rPr>
              <a:t>Economic Policy Directorate</a:t>
            </a:r>
          </a:p>
        </p:txBody>
      </p:sp>
    </p:spTree>
    <p:extLst>
      <p:ext uri="{BB962C8B-B14F-4D97-AF65-F5344CB8AC3E}">
        <p14:creationId xmlns:p14="http://schemas.microsoft.com/office/powerpoint/2010/main" val="1686951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892594E1-88EE-6CC9-DD5A-B7D707D03BF4}"/>
              </a:ext>
            </a:extLst>
          </p:cNvPr>
          <p:cNvSpPr/>
          <p:nvPr/>
        </p:nvSpPr>
        <p:spPr>
          <a:xfrm>
            <a:off x="5878131" y="1719944"/>
            <a:ext cx="5051127" cy="4280291"/>
          </a:xfrm>
          <a:prstGeom prst="rect">
            <a:avLst/>
          </a:prstGeom>
          <a:solidFill>
            <a:schemeClr val="accent4">
              <a:lumMod val="20000"/>
              <a:lumOff val="8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160BDCD-E595-137A-C37B-FC1793A85A35}"/>
              </a:ext>
            </a:extLst>
          </p:cNvPr>
          <p:cNvSpPr/>
          <p:nvPr/>
        </p:nvSpPr>
        <p:spPr>
          <a:xfrm>
            <a:off x="848286" y="1719944"/>
            <a:ext cx="4920344" cy="4280291"/>
          </a:xfrm>
          <a:prstGeom prst="rect">
            <a:avLst/>
          </a:prstGeom>
          <a:solidFill>
            <a:schemeClr val="bg2">
              <a:lumMod val="20000"/>
              <a:lumOff val="8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51530" y="291470"/>
            <a:ext cx="9912927" cy="617063"/>
          </a:xfrm>
        </p:spPr>
        <p:txBody>
          <a:bodyPr>
            <a:noAutofit/>
          </a:bodyPr>
          <a:lstStyle/>
          <a:p>
            <a:pPr>
              <a:lnSpc>
                <a:spcPct val="107000"/>
              </a:lnSpc>
              <a:spcAft>
                <a:spcPts val="800"/>
              </a:spcAft>
            </a:pPr>
            <a:r>
              <a:rPr lang="en-CA" sz="2000" b="1">
                <a:effectLst/>
                <a:latin typeface="+mj-lt"/>
                <a:ea typeface="Calibri" panose="020F0502020204030204" pitchFamily="34" charset="0"/>
                <a:cs typeface="Times New Roman" panose="02020603050405020304" pitchFamily="18" charset="0"/>
              </a:rPr>
              <a:t>Who are the key </a:t>
            </a:r>
            <a:r>
              <a:rPr lang="en-CA" sz="2000">
                <a:latin typeface="+mj-lt"/>
                <a:ea typeface="Calibri" panose="020F0502020204030204" pitchFamily="34" charset="0"/>
                <a:cs typeface="Times New Roman" panose="02020603050405020304" pitchFamily="18" charset="0"/>
              </a:rPr>
              <a:t>s</a:t>
            </a:r>
            <a:r>
              <a:rPr lang="en-CA" sz="2000" b="1">
                <a:effectLst/>
                <a:latin typeface="+mj-lt"/>
                <a:ea typeface="Calibri" panose="020F0502020204030204" pitchFamily="34" charset="0"/>
                <a:cs typeface="Times New Roman" panose="02020603050405020304" pitchFamily="18" charset="0"/>
              </a:rPr>
              <a:t>takeholders in the Adult Learning and Training landscape?</a:t>
            </a:r>
            <a:endParaRPr lang="en-CA" sz="2000">
              <a:effectLst/>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a:xfrm>
            <a:off x="10926720" y="6445360"/>
            <a:ext cx="372482" cy="213324"/>
          </a:xfrm>
        </p:spPr>
        <p:txBody>
          <a:bodyPr/>
          <a:lstStyle/>
          <a:p>
            <a:fld id="{2E86C063-E22E-2E4C-A523-54089486E38F}" type="slidenum">
              <a:rPr lang="en-US" smtClean="0"/>
              <a:t>10</a:t>
            </a:fld>
            <a:endParaRPr lang="en-US"/>
          </a:p>
        </p:txBody>
      </p:sp>
      <p:sp>
        <p:nvSpPr>
          <p:cNvPr id="6" name="TextBox 5">
            <a:extLst>
              <a:ext uri="{FF2B5EF4-FFF2-40B4-BE49-F238E27FC236}">
                <a16:creationId xmlns:a16="http://schemas.microsoft.com/office/drawing/2014/main" id="{3FC74C0B-DDCE-81DE-FCFC-7D9083965F5B}"/>
              </a:ext>
            </a:extLst>
          </p:cNvPr>
          <p:cNvSpPr txBox="1"/>
          <p:nvPr/>
        </p:nvSpPr>
        <p:spPr>
          <a:xfrm>
            <a:off x="652235" y="6385449"/>
            <a:ext cx="9914329" cy="338554"/>
          </a:xfrm>
          <a:prstGeom prst="rect">
            <a:avLst/>
          </a:prstGeom>
          <a:noFill/>
        </p:spPr>
        <p:txBody>
          <a:bodyPr wrap="square" lIns="91440" tIns="45720" rIns="91440" bIns="45720" anchor="t">
            <a:spAutoFit/>
          </a:bodyPr>
          <a:lstStyle/>
          <a:p>
            <a:r>
              <a:rPr lang="en-CA" sz="800">
                <a:latin typeface="Arial"/>
                <a:cs typeface="Arial"/>
              </a:rPr>
              <a:t>Sources: </a:t>
            </a:r>
            <a:r>
              <a:rPr lang="en-CA" sz="800"/>
              <a:t>Adult Learning and Education: Canada progress report for the UNESCO Global Report on Adult Learning and Education (GRALE) and the end of the United Nations Literacy Decade</a:t>
            </a:r>
            <a:r>
              <a:rPr lang="en-CA" sz="800">
                <a:latin typeface="Arial"/>
                <a:cs typeface="Arial"/>
              </a:rPr>
              <a:t>, 2012 (CMEC, HRSDC, UNESCO). Note: there are limitations to P/T cooperation due to current agreements and historical context.</a:t>
            </a:r>
          </a:p>
        </p:txBody>
      </p:sp>
      <p:sp>
        <p:nvSpPr>
          <p:cNvPr id="16" name="TextBox 15">
            <a:extLst>
              <a:ext uri="{FF2B5EF4-FFF2-40B4-BE49-F238E27FC236}">
                <a16:creationId xmlns:a16="http://schemas.microsoft.com/office/drawing/2014/main" id="{09971D27-7E7A-8803-8C80-559ED1D90514}"/>
              </a:ext>
            </a:extLst>
          </p:cNvPr>
          <p:cNvSpPr txBox="1"/>
          <p:nvPr/>
        </p:nvSpPr>
        <p:spPr>
          <a:xfrm>
            <a:off x="832171" y="1007945"/>
            <a:ext cx="10093259" cy="584775"/>
          </a:xfrm>
          <a:prstGeom prst="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cs typeface="Arial"/>
              </a:rPr>
              <a:t>Adult learning exists across a </a:t>
            </a:r>
            <a:r>
              <a:rPr lang="en-US" sz="1600" b="1">
                <a:cs typeface="Arial"/>
              </a:rPr>
              <a:t>patchwork of systems and jurisdictions</a:t>
            </a:r>
            <a:r>
              <a:rPr lang="en-US" sz="1600">
                <a:cs typeface="Arial"/>
              </a:rPr>
              <a:t>, with a myriad resources and services available across different levels of government and numerous stakeholders.</a:t>
            </a:r>
          </a:p>
        </p:txBody>
      </p:sp>
      <p:sp>
        <p:nvSpPr>
          <p:cNvPr id="19" name="TextBox 18">
            <a:extLst>
              <a:ext uri="{FF2B5EF4-FFF2-40B4-BE49-F238E27FC236}">
                <a16:creationId xmlns:a16="http://schemas.microsoft.com/office/drawing/2014/main" id="{76E278EE-1EDE-21DE-F073-7D38F7DF5FEA}"/>
              </a:ext>
            </a:extLst>
          </p:cNvPr>
          <p:cNvSpPr txBox="1"/>
          <p:nvPr/>
        </p:nvSpPr>
        <p:spPr>
          <a:xfrm>
            <a:off x="6103087" y="2081702"/>
            <a:ext cx="4728311" cy="37419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endParaRPr lang="en-US" sz="1400">
              <a:cs typeface="Arial"/>
            </a:endParaRPr>
          </a:p>
          <a:p>
            <a:pPr marL="285750" indent="-285750">
              <a:lnSpc>
                <a:spcPct val="125000"/>
              </a:lnSpc>
              <a:buFont typeface="Arial,Sans-Serif"/>
              <a:buChar char="•"/>
            </a:pPr>
            <a:r>
              <a:rPr lang="en-US" sz="1500" b="1">
                <a:cs typeface="Arial"/>
              </a:rPr>
              <a:t>P/Ts </a:t>
            </a:r>
            <a:r>
              <a:rPr lang="en-US" sz="1500">
                <a:cs typeface="Arial"/>
              </a:rPr>
              <a:t>are responsible for the organization, </a:t>
            </a:r>
            <a:r>
              <a:rPr lang="en-CA" sz="1500">
                <a:cs typeface="Arial"/>
              </a:rPr>
              <a:t>implementation, and assessment of post-secondary education* (PSE) and adult learning and skills development.</a:t>
            </a:r>
            <a:r>
              <a:rPr lang="en-US" sz="1500">
                <a:cs typeface="Arial"/>
              </a:rPr>
              <a:t>​</a:t>
            </a:r>
          </a:p>
          <a:p>
            <a:pPr marL="285750" indent="-285750">
              <a:lnSpc>
                <a:spcPct val="125000"/>
              </a:lnSpc>
              <a:buFont typeface="Arial,Sans-Serif"/>
              <a:buChar char="•"/>
            </a:pPr>
            <a:endParaRPr lang="en-US" sz="1500">
              <a:cs typeface="Arial"/>
            </a:endParaRPr>
          </a:p>
          <a:p>
            <a:pPr marL="285750" indent="-285750">
              <a:lnSpc>
                <a:spcPct val="125000"/>
              </a:lnSpc>
              <a:buFont typeface="Arial,Sans-Serif"/>
              <a:buChar char="•"/>
            </a:pPr>
            <a:r>
              <a:rPr lang="en-CA" sz="1500">
                <a:cs typeface="Arial"/>
              </a:rPr>
              <a:t>The </a:t>
            </a:r>
            <a:r>
              <a:rPr lang="en-CA" sz="1500" b="1">
                <a:cs typeface="Arial"/>
              </a:rPr>
              <a:t>federal government</a:t>
            </a:r>
            <a:r>
              <a:rPr lang="en-CA" sz="1500">
                <a:cs typeface="Arial"/>
              </a:rPr>
              <a:t> invests in PSE, training and literacy via transfers to P/Ts, research and infrastructure funding, direct support to learners, and funding for programs that support training. It is also responsible for the education of select populations, such as Armed Forces/ Coast Guard personnel.</a:t>
            </a:r>
          </a:p>
        </p:txBody>
      </p:sp>
      <p:sp>
        <p:nvSpPr>
          <p:cNvPr id="20" name="TextBox 19">
            <a:extLst>
              <a:ext uri="{FF2B5EF4-FFF2-40B4-BE49-F238E27FC236}">
                <a16:creationId xmlns:a16="http://schemas.microsoft.com/office/drawing/2014/main" id="{AEFABA00-F720-C2FB-DC56-E54F75AE7472}"/>
              </a:ext>
            </a:extLst>
          </p:cNvPr>
          <p:cNvSpPr txBox="1"/>
          <p:nvPr/>
        </p:nvSpPr>
        <p:spPr>
          <a:xfrm>
            <a:off x="926419" y="1902509"/>
            <a:ext cx="3424252"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cs typeface="Arial"/>
              </a:rPr>
              <a:t>Key stakeholders include:</a:t>
            </a:r>
          </a:p>
          <a:p>
            <a:endParaRPr lang="en-US">
              <a:cs typeface="Arial"/>
            </a:endParaRPr>
          </a:p>
        </p:txBody>
      </p:sp>
      <p:pic>
        <p:nvPicPr>
          <p:cNvPr id="25" name="Graphic 24" descr="Circle with left arrow outline">
            <a:extLst>
              <a:ext uri="{FF2B5EF4-FFF2-40B4-BE49-F238E27FC236}">
                <a16:creationId xmlns:a16="http://schemas.microsoft.com/office/drawing/2014/main" id="{0B5B211E-1407-3E1B-7F3D-4A6AA4D89B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6544" y="2518062"/>
            <a:ext cx="472643" cy="453738"/>
          </a:xfrm>
          <a:prstGeom prst="rect">
            <a:avLst/>
          </a:prstGeom>
        </p:spPr>
      </p:pic>
      <p:pic>
        <p:nvPicPr>
          <p:cNvPr id="27" name="Graphic 26" descr="Circle with left arrow outline">
            <a:extLst>
              <a:ext uri="{FF2B5EF4-FFF2-40B4-BE49-F238E27FC236}">
                <a16:creationId xmlns:a16="http://schemas.microsoft.com/office/drawing/2014/main" id="{E3297845-00C5-C14C-B218-BEF29932F7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611" y="3323062"/>
            <a:ext cx="472643" cy="453738"/>
          </a:xfrm>
          <a:prstGeom prst="rect">
            <a:avLst/>
          </a:prstGeom>
        </p:spPr>
      </p:pic>
      <p:pic>
        <p:nvPicPr>
          <p:cNvPr id="28" name="Graphic 27" descr="Circle with left arrow outline">
            <a:extLst>
              <a:ext uri="{FF2B5EF4-FFF2-40B4-BE49-F238E27FC236}">
                <a16:creationId xmlns:a16="http://schemas.microsoft.com/office/drawing/2014/main" id="{44A7A7D1-169A-3AA5-3125-6027C69A36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611" y="4206560"/>
            <a:ext cx="472644" cy="453739"/>
          </a:xfrm>
          <a:prstGeom prst="rect">
            <a:avLst/>
          </a:prstGeom>
        </p:spPr>
      </p:pic>
      <p:pic>
        <p:nvPicPr>
          <p:cNvPr id="29" name="Graphic 28" descr="Circle with left arrow outline">
            <a:extLst>
              <a:ext uri="{FF2B5EF4-FFF2-40B4-BE49-F238E27FC236}">
                <a16:creationId xmlns:a16="http://schemas.microsoft.com/office/drawing/2014/main" id="{2E8F2BEA-5598-F7BB-BEC1-B4CB67B68F8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98581" y="5082240"/>
            <a:ext cx="471711" cy="452843"/>
          </a:xfrm>
          <a:prstGeom prst="rect">
            <a:avLst/>
          </a:prstGeom>
        </p:spPr>
      </p:pic>
      <p:sp>
        <p:nvSpPr>
          <p:cNvPr id="30" name="TextBox 29">
            <a:extLst>
              <a:ext uri="{FF2B5EF4-FFF2-40B4-BE49-F238E27FC236}">
                <a16:creationId xmlns:a16="http://schemas.microsoft.com/office/drawing/2014/main" id="{C8125C24-8EFD-449A-4AF1-870A6947E866}"/>
              </a:ext>
            </a:extLst>
          </p:cNvPr>
          <p:cNvSpPr txBox="1"/>
          <p:nvPr/>
        </p:nvSpPr>
        <p:spPr>
          <a:xfrm>
            <a:off x="1793652" y="2443920"/>
            <a:ext cx="3813684"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500" u="sng">
                <a:cs typeface="Arial"/>
              </a:rPr>
              <a:t>Individuals</a:t>
            </a:r>
            <a:r>
              <a:rPr lang="en-US" sz="1500">
                <a:cs typeface="Arial"/>
              </a:rPr>
              <a:t> – those already in the </a:t>
            </a:r>
            <a:r>
              <a:rPr lang="en-US" sz="1500" err="1">
                <a:cs typeface="Arial"/>
              </a:rPr>
              <a:t>labour</a:t>
            </a:r>
            <a:r>
              <a:rPr lang="en-US" sz="1500">
                <a:cs typeface="Arial"/>
              </a:rPr>
              <a:t> force and future workers</a:t>
            </a:r>
            <a:endParaRPr lang="en-US" sz="1500"/>
          </a:p>
        </p:txBody>
      </p:sp>
      <p:sp>
        <p:nvSpPr>
          <p:cNvPr id="31" name="TextBox 30">
            <a:extLst>
              <a:ext uri="{FF2B5EF4-FFF2-40B4-BE49-F238E27FC236}">
                <a16:creationId xmlns:a16="http://schemas.microsoft.com/office/drawing/2014/main" id="{AD2F62A8-AAA9-7B9B-1D8C-519DF3D32299}"/>
              </a:ext>
            </a:extLst>
          </p:cNvPr>
          <p:cNvSpPr txBox="1"/>
          <p:nvPr/>
        </p:nvSpPr>
        <p:spPr>
          <a:xfrm>
            <a:off x="1793652" y="3347433"/>
            <a:ext cx="381368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500" u="sng">
                <a:cs typeface="Arial"/>
              </a:rPr>
              <a:t>Governments</a:t>
            </a:r>
            <a:r>
              <a:rPr lang="en-US" sz="1500">
                <a:cs typeface="Arial"/>
              </a:rPr>
              <a:t> (local, P/Ts, and federal</a:t>
            </a:r>
            <a:r>
              <a:rPr lang="en-US" sz="1600">
                <a:cs typeface="Arial"/>
              </a:rPr>
              <a:t>)</a:t>
            </a:r>
            <a:endParaRPr lang="en-US" sz="1600"/>
          </a:p>
        </p:txBody>
      </p:sp>
      <p:sp>
        <p:nvSpPr>
          <p:cNvPr id="32" name="TextBox 31">
            <a:extLst>
              <a:ext uri="{FF2B5EF4-FFF2-40B4-BE49-F238E27FC236}">
                <a16:creationId xmlns:a16="http://schemas.microsoft.com/office/drawing/2014/main" id="{650CC12D-1DB3-621D-BF64-B61B0EB5285C}"/>
              </a:ext>
            </a:extLst>
          </p:cNvPr>
          <p:cNvSpPr txBox="1"/>
          <p:nvPr/>
        </p:nvSpPr>
        <p:spPr>
          <a:xfrm>
            <a:off x="1793651" y="4065890"/>
            <a:ext cx="4162026" cy="7848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500" u="sng">
                <a:cs typeface="Arial"/>
              </a:rPr>
              <a:t>Education providers</a:t>
            </a:r>
            <a:r>
              <a:rPr lang="en-US" sz="1500">
                <a:cs typeface="Arial"/>
              </a:rPr>
              <a:t> - </a:t>
            </a:r>
            <a:r>
              <a:rPr lang="en-CA" sz="1500">
                <a:cs typeface="Arial"/>
              </a:rPr>
              <a:t>private &amp; public (e.g., universities, colleges, private training providers, etc.)</a:t>
            </a:r>
            <a:endParaRPr lang="en-US" sz="1500">
              <a:cs typeface="Arial"/>
            </a:endParaRPr>
          </a:p>
        </p:txBody>
      </p:sp>
      <p:sp>
        <p:nvSpPr>
          <p:cNvPr id="33" name="TextBox 32">
            <a:extLst>
              <a:ext uri="{FF2B5EF4-FFF2-40B4-BE49-F238E27FC236}">
                <a16:creationId xmlns:a16="http://schemas.microsoft.com/office/drawing/2014/main" id="{272E444A-B89E-F6B3-DA9E-E431F4563798}"/>
              </a:ext>
            </a:extLst>
          </p:cNvPr>
          <p:cNvSpPr txBox="1"/>
          <p:nvPr/>
        </p:nvSpPr>
        <p:spPr>
          <a:xfrm>
            <a:off x="1793651" y="5056489"/>
            <a:ext cx="4162026"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00" u="sng">
                <a:cs typeface="Arial"/>
              </a:rPr>
              <a:t>Employers</a:t>
            </a:r>
            <a:r>
              <a:rPr lang="en-CA" sz="1500">
                <a:cs typeface="Arial"/>
              </a:rPr>
              <a:t> - from local micro/SMEs to </a:t>
            </a:r>
            <a:br>
              <a:rPr lang="en-CA" sz="1500">
                <a:cs typeface="Arial"/>
              </a:rPr>
            </a:br>
            <a:r>
              <a:rPr lang="en-CA" sz="1500">
                <a:cs typeface="Arial"/>
              </a:rPr>
              <a:t>large national/multinational companies</a:t>
            </a:r>
          </a:p>
        </p:txBody>
      </p:sp>
      <p:sp>
        <p:nvSpPr>
          <p:cNvPr id="36" name="TextBox 35">
            <a:extLst>
              <a:ext uri="{FF2B5EF4-FFF2-40B4-BE49-F238E27FC236}">
                <a16:creationId xmlns:a16="http://schemas.microsoft.com/office/drawing/2014/main" id="{3A33C1A7-8BED-05D6-9BE8-8F898B7BCA47}"/>
              </a:ext>
            </a:extLst>
          </p:cNvPr>
          <p:cNvSpPr txBox="1"/>
          <p:nvPr/>
        </p:nvSpPr>
        <p:spPr>
          <a:xfrm>
            <a:off x="5934061" y="1876810"/>
            <a:ext cx="3424252"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cs typeface="Arial"/>
              </a:rPr>
              <a:t>Jurisdictional considerations:</a:t>
            </a:r>
          </a:p>
          <a:p>
            <a:endParaRPr lang="en-US">
              <a:cs typeface="Arial"/>
            </a:endParaRPr>
          </a:p>
        </p:txBody>
      </p:sp>
      <p:sp>
        <p:nvSpPr>
          <p:cNvPr id="3" name="TextBox 2">
            <a:extLst>
              <a:ext uri="{FF2B5EF4-FFF2-40B4-BE49-F238E27FC236}">
                <a16:creationId xmlns:a16="http://schemas.microsoft.com/office/drawing/2014/main" id="{CBA3FA69-3163-D0DC-5D0F-78BC696BF5E4}"/>
              </a:ext>
            </a:extLst>
          </p:cNvPr>
          <p:cNvSpPr txBox="1"/>
          <p:nvPr/>
        </p:nvSpPr>
        <p:spPr>
          <a:xfrm>
            <a:off x="653142" y="6640286"/>
            <a:ext cx="274320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800" u="sng">
                <a:solidFill>
                  <a:srgbClr val="0000FF"/>
                </a:solidFill>
                <a:cs typeface="Segoe UI"/>
                <a:hlinkClick r:id="rId5"/>
              </a:rPr>
              <a:t>*</a:t>
            </a:r>
            <a:r>
              <a:rPr lang="en-CA" sz="800" u="sng">
                <a:solidFill>
                  <a:srgbClr val="0000FF"/>
                </a:solidFill>
                <a:cs typeface="Segoe UI"/>
                <a:hlinkClick r:id="rId5">
                  <a:extLst>
                    <a:ext uri="{A12FA001-AC4F-418D-AE19-62706E023703}">
                      <ahyp:hlinkClr xmlns:ahyp="http://schemas.microsoft.com/office/drawing/2018/hyperlinkcolor" val="tx"/>
                    </a:ext>
                  </a:extLst>
                </a:hlinkClick>
              </a:rPr>
              <a:t> Statistics Canada definition of PSE</a:t>
            </a:r>
            <a:r>
              <a:rPr lang="en-CA" sz="800"/>
              <a:t>.</a:t>
            </a:r>
            <a:endParaRPr lang="en-US"/>
          </a:p>
        </p:txBody>
      </p:sp>
    </p:spTree>
    <p:extLst>
      <p:ext uri="{BB962C8B-B14F-4D97-AF65-F5344CB8AC3E}">
        <p14:creationId xmlns:p14="http://schemas.microsoft.com/office/powerpoint/2010/main" val="3117749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5525D45-8962-1F02-7C1C-66E074ECB3B0}"/>
              </a:ext>
            </a:extLst>
          </p:cNvPr>
          <p:cNvSpPr>
            <a:spLocks noGrp="1"/>
          </p:cNvSpPr>
          <p:nvPr>
            <p:ph type="sldNum" sz="quarter" idx="12"/>
          </p:nvPr>
        </p:nvSpPr>
        <p:spPr/>
        <p:txBody>
          <a:bodyPr/>
          <a:lstStyle/>
          <a:p>
            <a:fld id="{2E86C063-E22E-2E4C-A523-54089486E38F}" type="slidenum">
              <a:rPr lang="en-US" smtClean="0"/>
              <a:t>11</a:t>
            </a:fld>
            <a:endParaRPr lang="en-US"/>
          </a:p>
        </p:txBody>
      </p:sp>
      <p:sp>
        <p:nvSpPr>
          <p:cNvPr id="16" name="Title 1">
            <a:extLst>
              <a:ext uri="{FF2B5EF4-FFF2-40B4-BE49-F238E27FC236}">
                <a16:creationId xmlns:a16="http://schemas.microsoft.com/office/drawing/2014/main" id="{F4F8FE09-7AB1-1270-2863-F30EE4B87683}"/>
              </a:ext>
            </a:extLst>
          </p:cNvPr>
          <p:cNvSpPr txBox="1">
            <a:spLocks/>
          </p:cNvSpPr>
          <p:nvPr/>
        </p:nvSpPr>
        <p:spPr>
          <a:xfrm>
            <a:off x="724265" y="482135"/>
            <a:ext cx="10799697" cy="531642"/>
          </a:xfrm>
          <a:prstGeom prst="rect">
            <a:avLst/>
          </a:prstGeom>
        </p:spPr>
        <p:txBody>
          <a:bodyPr lIns="91440" tIns="45720" rIns="91440" bIns="45720" anchor="t">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r>
              <a:rPr lang="en-CA" sz="2000"/>
              <a:t>What is ESDC’s role?</a:t>
            </a:r>
            <a:endParaRPr lang="en-US" sz="2000"/>
          </a:p>
        </p:txBody>
      </p:sp>
      <p:pic>
        <p:nvPicPr>
          <p:cNvPr id="12" name="Graphic 11" descr="Circle with left arrow outline">
            <a:extLst>
              <a:ext uri="{FF2B5EF4-FFF2-40B4-BE49-F238E27FC236}">
                <a16:creationId xmlns:a16="http://schemas.microsoft.com/office/drawing/2014/main" id="{9205DCE5-6AED-F098-E749-9DAC70FEFB0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78836" y="2182072"/>
            <a:ext cx="544286" cy="522515"/>
          </a:xfrm>
          <a:prstGeom prst="rect">
            <a:avLst/>
          </a:prstGeom>
        </p:spPr>
      </p:pic>
      <p:sp>
        <p:nvSpPr>
          <p:cNvPr id="13" name="TextBox 12">
            <a:extLst>
              <a:ext uri="{FF2B5EF4-FFF2-40B4-BE49-F238E27FC236}">
                <a16:creationId xmlns:a16="http://schemas.microsoft.com/office/drawing/2014/main" id="{1CE1365B-D037-C914-1B52-3823FE1E6D1D}"/>
              </a:ext>
            </a:extLst>
          </p:cNvPr>
          <p:cNvSpPr txBox="1"/>
          <p:nvPr/>
        </p:nvSpPr>
        <p:spPr>
          <a:xfrm>
            <a:off x="1952850" y="2064123"/>
            <a:ext cx="8993703" cy="7420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CA" sz="1500">
                <a:cs typeface="Arial"/>
              </a:rPr>
              <a:t>The </a:t>
            </a:r>
            <a:r>
              <a:rPr lang="en-CA" sz="1500" b="1">
                <a:cs typeface="Arial"/>
              </a:rPr>
              <a:t>Labour Market Development Agreements</a:t>
            </a:r>
            <a:r>
              <a:rPr lang="en-CA" sz="1500">
                <a:cs typeface="Arial"/>
              </a:rPr>
              <a:t> (LMDAs) contribute over $2 billion in annual funding to P/Ts to provide eligible Canadians with skills training and employment assistance.</a:t>
            </a:r>
            <a:endParaRPr lang="en-CA" sz="1500">
              <a:solidFill>
                <a:srgbClr val="FF0000"/>
              </a:solidFill>
              <a:cs typeface="Arial"/>
            </a:endParaRPr>
          </a:p>
        </p:txBody>
      </p:sp>
      <p:sp>
        <p:nvSpPr>
          <p:cNvPr id="14" name="TextBox 13">
            <a:extLst>
              <a:ext uri="{FF2B5EF4-FFF2-40B4-BE49-F238E27FC236}">
                <a16:creationId xmlns:a16="http://schemas.microsoft.com/office/drawing/2014/main" id="{1C27C30B-43F9-4E01-96F8-A076548FFA24}"/>
              </a:ext>
            </a:extLst>
          </p:cNvPr>
          <p:cNvSpPr txBox="1"/>
          <p:nvPr/>
        </p:nvSpPr>
        <p:spPr>
          <a:xfrm>
            <a:off x="1952850" y="3122310"/>
            <a:ext cx="8924129" cy="17808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CA" sz="1500">
                <a:cs typeface="Arial"/>
              </a:rPr>
              <a:t>The </a:t>
            </a:r>
            <a:r>
              <a:rPr lang="en-CA" sz="1500" b="1">
                <a:cs typeface="Arial"/>
              </a:rPr>
              <a:t>Workforce Development Agreements</a:t>
            </a:r>
            <a:r>
              <a:rPr lang="en-CA" sz="1500">
                <a:cs typeface="Arial"/>
              </a:rPr>
              <a:t> (WDAs), which complement the LMDAs, provide </a:t>
            </a:r>
            <a:br>
              <a:rPr lang="en-CA" sz="1500">
                <a:cs typeface="Arial"/>
              </a:rPr>
            </a:br>
            <a:r>
              <a:rPr lang="en-CA" sz="1500">
                <a:cs typeface="Arial"/>
              </a:rPr>
              <a:t>$722 million in annual funding for the development and delivery of programs and services that help Canadians get training, develop their skills, and gain work experience. The WDAs help individuals who are furthest removed from the labour market. A third of funding is dedicated for persons with disabilities, which is cost-matched by P/Ts.</a:t>
            </a:r>
            <a:endParaRPr lang="en-CA" sz="1500" strike="sngStrike">
              <a:cs typeface="Arial"/>
            </a:endParaRPr>
          </a:p>
        </p:txBody>
      </p:sp>
      <p:pic>
        <p:nvPicPr>
          <p:cNvPr id="15" name="Graphic 14" descr="Circle with left arrow outline">
            <a:extLst>
              <a:ext uri="{FF2B5EF4-FFF2-40B4-BE49-F238E27FC236}">
                <a16:creationId xmlns:a16="http://schemas.microsoft.com/office/drawing/2014/main" id="{28F3649F-D6DA-90DB-E7A5-0E990C0E33D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67950" y="3360480"/>
            <a:ext cx="544286" cy="522515"/>
          </a:xfrm>
          <a:prstGeom prst="rect">
            <a:avLst/>
          </a:prstGeom>
        </p:spPr>
      </p:pic>
      <p:sp>
        <p:nvSpPr>
          <p:cNvPr id="4" name="Rectangle 3">
            <a:extLst>
              <a:ext uri="{FF2B5EF4-FFF2-40B4-BE49-F238E27FC236}">
                <a16:creationId xmlns:a16="http://schemas.microsoft.com/office/drawing/2014/main" id="{8061AAA3-00D4-6C2F-85D8-1E562BF454BD}"/>
              </a:ext>
            </a:extLst>
          </p:cNvPr>
          <p:cNvSpPr/>
          <p:nvPr/>
        </p:nvSpPr>
        <p:spPr>
          <a:xfrm>
            <a:off x="909407" y="1053791"/>
            <a:ext cx="10137307" cy="662641"/>
          </a:xfrm>
          <a:prstGeom prst="rect">
            <a:avLst/>
          </a:prstGeom>
          <a:solidFill>
            <a:schemeClr val="accent4">
              <a:lumMod val="60000"/>
              <a:lumOff val="40000"/>
            </a:schemeClr>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r>
              <a:rPr lang="en-CA" sz="1600" b="1">
                <a:solidFill>
                  <a:schemeClr val="tx1"/>
                </a:solidFill>
              </a:rPr>
              <a:t>The Government of Canada's main investment ($2.8 billion annually) in skills development, the Labour Market Agreements (LMAs), is a key initiative under ESDC’s portfolio:</a:t>
            </a:r>
            <a:endParaRPr lang="en-US" sz="1600">
              <a:solidFill>
                <a:schemeClr val="tx1"/>
              </a:solidFill>
            </a:endParaRPr>
          </a:p>
        </p:txBody>
      </p:sp>
      <p:sp>
        <p:nvSpPr>
          <p:cNvPr id="2" name="TextBox 1">
            <a:extLst>
              <a:ext uri="{FF2B5EF4-FFF2-40B4-BE49-F238E27FC236}">
                <a16:creationId xmlns:a16="http://schemas.microsoft.com/office/drawing/2014/main" id="{B8749BBE-7C24-CB9F-2930-8A0F2297E197}"/>
              </a:ext>
            </a:extLst>
          </p:cNvPr>
          <p:cNvSpPr txBox="1"/>
          <p:nvPr/>
        </p:nvSpPr>
        <p:spPr>
          <a:xfrm>
            <a:off x="1952850" y="5248515"/>
            <a:ext cx="8707641" cy="600164"/>
          </a:xfrm>
          <a:prstGeom prst="rect">
            <a:avLst/>
          </a:prstGeom>
          <a:solidFill>
            <a:srgbClr val="FCF6C8"/>
          </a:solidFill>
        </p:spPr>
        <p:txBody>
          <a:bodyPr wrap="square" lIns="91440" tIns="45720" rIns="91440" bIns="45720" rtlCol="0" anchor="t">
            <a:spAutoFit/>
          </a:bodyPr>
          <a:lstStyle/>
          <a:p>
            <a:pPr algn="ctr"/>
            <a:endParaRPr lang="en-US" sz="800">
              <a:solidFill>
                <a:srgbClr val="333333"/>
              </a:solidFill>
              <a:ea typeface="+mn-lt"/>
              <a:cs typeface="+mn-lt"/>
            </a:endParaRPr>
          </a:p>
          <a:p>
            <a:pPr algn="ctr"/>
            <a:r>
              <a:rPr lang="en-US" sz="1700">
                <a:solidFill>
                  <a:srgbClr val="333333"/>
                </a:solidFill>
                <a:ea typeface="+mn-lt"/>
                <a:cs typeface="+mn-lt"/>
              </a:rPr>
              <a:t>In 2022-23, </a:t>
            </a:r>
            <a:r>
              <a:rPr lang="en-US" sz="1700" err="1">
                <a:solidFill>
                  <a:srgbClr val="333333"/>
                </a:solidFill>
                <a:ea typeface="+mn-lt"/>
                <a:cs typeface="+mn-lt"/>
              </a:rPr>
              <a:t>labour</a:t>
            </a:r>
            <a:r>
              <a:rPr lang="en-US" sz="1700">
                <a:solidFill>
                  <a:srgbClr val="333333"/>
                </a:solidFill>
                <a:ea typeface="+mn-lt"/>
                <a:cs typeface="+mn-lt"/>
              </a:rPr>
              <a:t> market agreement funding supported </a:t>
            </a:r>
            <a:r>
              <a:rPr lang="en-US" sz="1700" b="1">
                <a:solidFill>
                  <a:srgbClr val="333333"/>
                </a:solidFill>
                <a:ea typeface="+mn-lt"/>
                <a:cs typeface="+mn-lt"/>
              </a:rPr>
              <a:t>1.2 million participants</a:t>
            </a:r>
            <a:r>
              <a:rPr lang="en-US" sz="1700">
                <a:solidFill>
                  <a:srgbClr val="333333"/>
                </a:solidFill>
                <a:ea typeface="+mn-lt"/>
                <a:cs typeface="+mn-lt"/>
              </a:rPr>
              <a:t>.</a:t>
            </a:r>
          </a:p>
          <a:p>
            <a:pPr algn="ctr"/>
            <a:endParaRPr lang="en-US" sz="800">
              <a:solidFill>
                <a:srgbClr val="333333"/>
              </a:solidFill>
              <a:cs typeface="Arial"/>
            </a:endParaRPr>
          </a:p>
        </p:txBody>
      </p:sp>
      <p:pic>
        <p:nvPicPr>
          <p:cNvPr id="8" name="Graphic 7" descr="Business Growth outline">
            <a:extLst>
              <a:ext uri="{FF2B5EF4-FFF2-40B4-BE49-F238E27FC236}">
                <a16:creationId xmlns:a16="http://schemas.microsoft.com/office/drawing/2014/main" id="{01E39134-0EED-D2B4-E997-ABAB145AD14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80896" y="5137985"/>
            <a:ext cx="942226" cy="942226"/>
          </a:xfrm>
          <a:prstGeom prst="rect">
            <a:avLst/>
          </a:prstGeom>
        </p:spPr>
      </p:pic>
      <p:sp>
        <p:nvSpPr>
          <p:cNvPr id="9" name="TextBox 8">
            <a:extLst>
              <a:ext uri="{FF2B5EF4-FFF2-40B4-BE49-F238E27FC236}">
                <a16:creationId xmlns:a16="http://schemas.microsoft.com/office/drawing/2014/main" id="{3C6FCDA7-21D2-38FF-9243-2887CC0185FD}"/>
              </a:ext>
            </a:extLst>
          </p:cNvPr>
          <p:cNvSpPr txBox="1"/>
          <p:nvPr/>
        </p:nvSpPr>
        <p:spPr>
          <a:xfrm>
            <a:off x="495300" y="6396335"/>
            <a:ext cx="9178635" cy="215444"/>
          </a:xfrm>
          <a:prstGeom prst="rect">
            <a:avLst/>
          </a:prstGeom>
          <a:noFill/>
        </p:spPr>
        <p:txBody>
          <a:bodyPr wrap="square" lIns="91440" tIns="45720" rIns="91440" bIns="45720" anchor="t">
            <a:spAutoFit/>
          </a:bodyPr>
          <a:lstStyle/>
          <a:p>
            <a:r>
              <a:rPr lang="en-CA" sz="800">
                <a:latin typeface="Arial"/>
                <a:cs typeface="Arial"/>
              </a:rPr>
              <a:t>Source: </a:t>
            </a:r>
            <a:r>
              <a:rPr lang="en-CA" sz="800"/>
              <a:t>ESDC (2023), Labour Market Transfers – Demonstrated Results for Canada;</a:t>
            </a:r>
            <a:r>
              <a:rPr lang="en-CA" sz="800">
                <a:latin typeface="Arial"/>
                <a:cs typeface="Arial"/>
              </a:rPr>
              <a:t> </a:t>
            </a:r>
            <a:r>
              <a:rPr lang="en-CA" sz="800">
                <a:latin typeface="Arial"/>
                <a:cs typeface="Arial"/>
                <a:hlinkClick r:id="rId8"/>
              </a:rPr>
              <a:t>ESDC Labour Market Transfers</a:t>
            </a:r>
            <a:r>
              <a:rPr lang="en-CA" sz="800">
                <a:latin typeface="Arial"/>
                <a:cs typeface="Arial"/>
              </a:rPr>
              <a:t> .</a:t>
            </a:r>
          </a:p>
        </p:txBody>
      </p:sp>
    </p:spTree>
    <p:extLst>
      <p:ext uri="{BB962C8B-B14F-4D97-AF65-F5344CB8AC3E}">
        <p14:creationId xmlns:p14="http://schemas.microsoft.com/office/powerpoint/2010/main" val="1218668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DCF79825-C12E-A8B8-F5E2-134173D50FBC}"/>
              </a:ext>
            </a:extLst>
          </p:cNvPr>
          <p:cNvSpPr/>
          <p:nvPr/>
        </p:nvSpPr>
        <p:spPr>
          <a:xfrm>
            <a:off x="887636" y="1435965"/>
            <a:ext cx="9983927" cy="2554498"/>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nSpc>
                <a:spcPct val="0"/>
              </a:lnSpc>
              <a:spcAft>
                <a:spcPts val="100"/>
              </a:spcAft>
              <a:defRPr/>
            </a:pPr>
            <a:endParaRPr lang="en-CA" sz="1400">
              <a:solidFill>
                <a:schemeClr val="tx1"/>
              </a:solidFill>
              <a:cs typeface="Arial"/>
            </a:endParaRPr>
          </a:p>
          <a:p>
            <a:pPr marL="171450" indent="-171450">
              <a:lnSpc>
                <a:spcPct val="0"/>
              </a:lnSpc>
              <a:spcAft>
                <a:spcPts val="100"/>
              </a:spcAft>
              <a:buFont typeface="Arial"/>
              <a:buChar char="•"/>
              <a:defRPr/>
            </a:pPr>
            <a:endParaRPr lang="en-CA" sz="1400">
              <a:solidFill>
                <a:schemeClr val="tx1"/>
              </a:solidFill>
              <a:cs typeface="Arial"/>
            </a:endParaRPr>
          </a:p>
          <a:p>
            <a:pPr marL="171450" indent="-171450">
              <a:lnSpc>
                <a:spcPct val="0"/>
              </a:lnSpc>
              <a:spcAft>
                <a:spcPts val="100"/>
              </a:spcAft>
              <a:buFont typeface="Arial"/>
              <a:buChar char="•"/>
              <a:defRPr/>
            </a:pPr>
            <a:endParaRPr lang="en-CA" sz="1400">
              <a:solidFill>
                <a:schemeClr val="tx1"/>
              </a:solidFill>
              <a:cs typeface="Arial"/>
            </a:endParaRPr>
          </a:p>
          <a:p>
            <a:pPr marL="171450" indent="-171450">
              <a:lnSpc>
                <a:spcPct val="0"/>
              </a:lnSpc>
              <a:spcAft>
                <a:spcPts val="100"/>
              </a:spcAft>
              <a:buFont typeface="Arial"/>
              <a:buChar char="•"/>
              <a:defRPr/>
            </a:pPr>
            <a:endParaRPr lang="en-CA" sz="1400">
              <a:solidFill>
                <a:schemeClr val="tx1"/>
              </a:solidFill>
              <a:cs typeface="Arial"/>
            </a:endParaRPr>
          </a:p>
          <a:p>
            <a:pPr marL="171450" indent="-171450">
              <a:lnSpc>
                <a:spcPct val="0"/>
              </a:lnSpc>
              <a:spcAft>
                <a:spcPts val="100"/>
              </a:spcAft>
              <a:buFont typeface="Arial"/>
              <a:buChar char="•"/>
              <a:defRPr/>
            </a:pPr>
            <a:r>
              <a:rPr lang="en-CA" sz="1400">
                <a:solidFill>
                  <a:schemeClr val="tx1"/>
                </a:solidFill>
              </a:rPr>
              <a:t>Provide financial and non-financial support to individuals to facilitate access to education and training</a:t>
            </a:r>
            <a:endParaRPr lang="en-CA" sz="1400">
              <a:solidFill>
                <a:schemeClr val="tx1"/>
              </a:solidFill>
              <a:cs typeface="Arial"/>
            </a:endParaRPr>
          </a:p>
          <a:p>
            <a:pPr marL="171450" indent="-171450">
              <a:buFont typeface="Arial" panose="020B0604020202020204" pitchFamily="34" charset="0"/>
              <a:buChar char="•"/>
              <a:defRPr/>
            </a:pPr>
            <a:endParaRPr lang="en-CA" sz="1200">
              <a:solidFill>
                <a:schemeClr val="tx1"/>
              </a:solidFill>
            </a:endParaRPr>
          </a:p>
          <a:p>
            <a:pPr marL="171450" indent="-171450">
              <a:buFont typeface="Arial" panose="020B0604020202020204" pitchFamily="34" charset="0"/>
              <a:buChar char="•"/>
              <a:defRPr/>
            </a:pPr>
            <a:r>
              <a:rPr lang="en-CA" sz="1400">
                <a:solidFill>
                  <a:schemeClr val="tx1"/>
                </a:solidFill>
              </a:rPr>
              <a:t>Improve PSE inclusiveness and accessibility </a:t>
            </a:r>
            <a:r>
              <a:rPr lang="en-CA" sz="1400">
                <a:solidFill>
                  <a:schemeClr val="tx1"/>
                </a:solidFill>
                <a:ea typeface="+mn-lt"/>
                <a:cs typeface="+mn-lt"/>
              </a:rPr>
              <a:t>through enhancing supports to learners</a:t>
            </a:r>
            <a:endParaRPr lang="en-CA" sz="1400">
              <a:solidFill>
                <a:schemeClr val="tx1"/>
              </a:solidFill>
              <a:cs typeface="Arial"/>
            </a:endParaRPr>
          </a:p>
          <a:p>
            <a:pPr marL="171450" indent="-171450">
              <a:buFont typeface="Arial" panose="020B0604020202020204" pitchFamily="34" charset="0"/>
              <a:buChar char="•"/>
              <a:defRPr/>
            </a:pPr>
            <a:endParaRPr lang="en-CA" sz="1200">
              <a:solidFill>
                <a:schemeClr val="tx1"/>
              </a:solidFill>
              <a:cs typeface="Arial"/>
            </a:endParaRPr>
          </a:p>
          <a:p>
            <a:pPr marL="171450" indent="-171450">
              <a:buFont typeface="Arial" panose="020B0604020202020204" pitchFamily="34" charset="0"/>
              <a:buChar char="•"/>
              <a:defRPr/>
            </a:pPr>
            <a:r>
              <a:rPr lang="en-CA" sz="1400">
                <a:solidFill>
                  <a:schemeClr val="tx1"/>
                </a:solidFill>
                <a:cs typeface="Arial"/>
              </a:rPr>
              <a:t>Encourage and support workforce development in key areas, such as the skilled trades</a:t>
            </a:r>
          </a:p>
          <a:p>
            <a:pPr marL="171450" indent="-171450">
              <a:buFont typeface="Arial" panose="020B0604020202020204" pitchFamily="34" charset="0"/>
              <a:buChar char="•"/>
              <a:defRPr/>
            </a:pPr>
            <a:endParaRPr lang="en-CA" sz="1400">
              <a:solidFill>
                <a:schemeClr val="tx1"/>
              </a:solidFill>
              <a:cs typeface="Arial"/>
            </a:endParaRPr>
          </a:p>
          <a:p>
            <a:pPr marL="171450" indent="-171450">
              <a:buFont typeface="Arial" panose="020B0604020202020204" pitchFamily="34" charset="0"/>
              <a:buChar char="•"/>
              <a:defRPr/>
            </a:pPr>
            <a:r>
              <a:rPr lang="en-CA" sz="1400">
                <a:solidFill>
                  <a:schemeClr val="tx1"/>
                </a:solidFill>
                <a:cs typeface="Arial"/>
              </a:rPr>
              <a:t>Provide funding and tailored training opportunities to help underrepresented populations </a:t>
            </a:r>
            <a:endParaRPr lang="en-CA" sz="1200">
              <a:solidFill>
                <a:schemeClr val="tx1"/>
              </a:solidFill>
              <a:cs typeface="Arial"/>
            </a:endParaRPr>
          </a:p>
          <a:p>
            <a:pPr marL="171450" indent="-171450">
              <a:buFont typeface="Arial" panose="020B0604020202020204" pitchFamily="34" charset="0"/>
              <a:buChar char="•"/>
              <a:defRPr/>
            </a:pPr>
            <a:endParaRPr lang="en-CA" sz="1400">
              <a:solidFill>
                <a:schemeClr val="tx1"/>
              </a:solidFill>
              <a:cs typeface="Arial"/>
            </a:endParaRPr>
          </a:p>
          <a:p>
            <a:pPr marL="171450" indent="-171450">
              <a:buFont typeface="Arial" panose="020B0604020202020204" pitchFamily="34" charset="0"/>
              <a:buChar char="•"/>
              <a:defRPr/>
            </a:pPr>
            <a:r>
              <a:rPr lang="en-CA" sz="1400">
                <a:solidFill>
                  <a:schemeClr val="tx1"/>
                </a:solidFill>
                <a:cs typeface="Arial"/>
              </a:rPr>
              <a:t>Provide labour market data and forecasting to facilitate the assessment of training needs</a:t>
            </a:r>
          </a:p>
          <a:p>
            <a:pPr marL="171450" indent="-171450">
              <a:buFont typeface="Arial" panose="020B0604020202020204" pitchFamily="34" charset="0"/>
              <a:buChar char="•"/>
              <a:defRPr/>
            </a:pPr>
            <a:endParaRPr lang="en-CA" sz="1400">
              <a:solidFill>
                <a:schemeClr val="tx1"/>
              </a:solidFill>
              <a:cs typeface="Arial"/>
            </a:endParaRPr>
          </a:p>
          <a:p>
            <a:pPr marL="171450" indent="-171450">
              <a:buFont typeface="Arial" panose="020B0604020202020204" pitchFamily="34" charset="0"/>
              <a:buChar char="•"/>
              <a:defRPr/>
            </a:pPr>
            <a:r>
              <a:rPr lang="en-CA" sz="1400">
                <a:solidFill>
                  <a:schemeClr val="tx1"/>
                </a:solidFill>
                <a:cs typeface="Arial"/>
              </a:rPr>
              <a:t>Disseminate bests practices related to skills and training approaches</a:t>
            </a:r>
          </a:p>
        </p:txBody>
      </p:sp>
      <p:sp>
        <p:nvSpPr>
          <p:cNvPr id="3" name="Slide Number Placeholder 2">
            <a:extLst>
              <a:ext uri="{FF2B5EF4-FFF2-40B4-BE49-F238E27FC236}">
                <a16:creationId xmlns:a16="http://schemas.microsoft.com/office/drawing/2014/main" id="{D5525D45-8962-1F02-7C1C-66E074ECB3B0}"/>
              </a:ext>
            </a:extLst>
          </p:cNvPr>
          <p:cNvSpPr>
            <a:spLocks noGrp="1"/>
          </p:cNvSpPr>
          <p:nvPr>
            <p:ph type="sldNum" sz="quarter" idx="12"/>
          </p:nvPr>
        </p:nvSpPr>
        <p:spPr/>
        <p:txBody>
          <a:bodyPr/>
          <a:lstStyle/>
          <a:p>
            <a:fld id="{2E86C063-E22E-2E4C-A523-54089486E38F}" type="slidenum">
              <a:rPr lang="en-US" smtClean="0"/>
              <a:t>12</a:t>
            </a:fld>
            <a:endParaRPr lang="en-US"/>
          </a:p>
        </p:txBody>
      </p:sp>
      <p:sp>
        <p:nvSpPr>
          <p:cNvPr id="16" name="Title 1">
            <a:extLst>
              <a:ext uri="{FF2B5EF4-FFF2-40B4-BE49-F238E27FC236}">
                <a16:creationId xmlns:a16="http://schemas.microsoft.com/office/drawing/2014/main" id="{F4F8FE09-7AB1-1270-2863-F30EE4B87683}"/>
              </a:ext>
            </a:extLst>
          </p:cNvPr>
          <p:cNvSpPr txBox="1">
            <a:spLocks/>
          </p:cNvSpPr>
          <p:nvPr/>
        </p:nvSpPr>
        <p:spPr>
          <a:xfrm>
            <a:off x="713379" y="373278"/>
            <a:ext cx="10799697" cy="531642"/>
          </a:xfrm>
          <a:prstGeom prst="rect">
            <a:avLst/>
          </a:prstGeom>
        </p:spPr>
        <p:txBody>
          <a:bodyPr lIns="91440" tIns="45720" rIns="91440" bIns="45720" anchor="t">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r>
              <a:rPr lang="en-CA" sz="2000"/>
              <a:t>What is ESDC’s role </a:t>
            </a:r>
            <a:r>
              <a:rPr lang="en-CA" sz="2000">
                <a:cs typeface="Arial"/>
              </a:rPr>
              <a:t>(continued)</a:t>
            </a:r>
            <a:r>
              <a:rPr lang="en-CA" sz="2000"/>
              <a:t>?</a:t>
            </a:r>
            <a:endParaRPr lang="en-US" sz="2000"/>
          </a:p>
        </p:txBody>
      </p:sp>
      <p:sp>
        <p:nvSpPr>
          <p:cNvPr id="20" name="Rectangle 19">
            <a:extLst>
              <a:ext uri="{FF2B5EF4-FFF2-40B4-BE49-F238E27FC236}">
                <a16:creationId xmlns:a16="http://schemas.microsoft.com/office/drawing/2014/main" id="{7A454D86-F444-0E32-3D0D-ACD80CCC77CE}"/>
              </a:ext>
            </a:extLst>
          </p:cNvPr>
          <p:cNvSpPr/>
          <p:nvPr/>
        </p:nvSpPr>
        <p:spPr>
          <a:xfrm>
            <a:off x="757935" y="1999565"/>
            <a:ext cx="10886249" cy="4086412"/>
          </a:xfrm>
          <a:prstGeom prst="rect">
            <a:avLst/>
          </a:prstGeom>
          <a:noFill/>
          <a:ln w="28575">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86C717A1-0A1F-1463-7B4F-79D49FDC5396}"/>
              </a:ext>
            </a:extLst>
          </p:cNvPr>
          <p:cNvSpPr/>
          <p:nvPr/>
        </p:nvSpPr>
        <p:spPr>
          <a:xfrm>
            <a:off x="887636" y="797977"/>
            <a:ext cx="10137307" cy="662641"/>
          </a:xfrm>
          <a:prstGeom prst="rect">
            <a:avLst/>
          </a:prstGeom>
          <a:solidFill>
            <a:schemeClr val="accent4">
              <a:lumMod val="60000"/>
              <a:lumOff val="40000"/>
            </a:schemeClr>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r>
              <a:rPr lang="en-CA" sz="1500" b="1">
                <a:solidFill>
                  <a:schemeClr val="tx1"/>
                </a:solidFill>
              </a:rPr>
              <a:t>In addition to LMAs, ESDC supports adult learning and training by promoting, investing in, and facilitating access to education, learning and skills development:</a:t>
            </a:r>
            <a:endParaRPr lang="en-US" sz="1500">
              <a:solidFill>
                <a:schemeClr val="tx1"/>
              </a:solidFill>
            </a:endParaRPr>
          </a:p>
        </p:txBody>
      </p:sp>
      <p:sp>
        <p:nvSpPr>
          <p:cNvPr id="22" name="Title 11">
            <a:extLst>
              <a:ext uri="{FF2B5EF4-FFF2-40B4-BE49-F238E27FC236}">
                <a16:creationId xmlns:a16="http://schemas.microsoft.com/office/drawing/2014/main" id="{D5570FE2-C75F-BA7C-D493-9ECD32BF8215}"/>
              </a:ext>
            </a:extLst>
          </p:cNvPr>
          <p:cNvSpPr txBox="1">
            <a:spLocks/>
          </p:cNvSpPr>
          <p:nvPr/>
        </p:nvSpPr>
        <p:spPr>
          <a:xfrm>
            <a:off x="927050" y="4024659"/>
            <a:ext cx="10515600" cy="5658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1500" b="1">
                <a:solidFill>
                  <a:srgbClr val="000000"/>
                </a:solidFill>
                <a:latin typeface="Arial"/>
                <a:cs typeface="Arial"/>
              </a:rPr>
              <a:t>Examples of ESDC programming* include:</a:t>
            </a:r>
            <a:endParaRPr lang="en-CA" sz="1500" b="1">
              <a:latin typeface="+mn-lt"/>
            </a:endParaRPr>
          </a:p>
        </p:txBody>
      </p:sp>
      <p:sp>
        <p:nvSpPr>
          <p:cNvPr id="27" name="TextBox 26">
            <a:extLst>
              <a:ext uri="{FF2B5EF4-FFF2-40B4-BE49-F238E27FC236}">
                <a16:creationId xmlns:a16="http://schemas.microsoft.com/office/drawing/2014/main" id="{9FD4E148-B6D2-64E2-C4E2-1FE1B711BE06}"/>
              </a:ext>
            </a:extLst>
          </p:cNvPr>
          <p:cNvSpPr txBox="1"/>
          <p:nvPr/>
        </p:nvSpPr>
        <p:spPr>
          <a:xfrm>
            <a:off x="1025605" y="4591744"/>
            <a:ext cx="2662031" cy="461665"/>
          </a:xfrm>
          <a:prstGeom prst="rect">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28600" indent="-228600">
              <a:spcAft>
                <a:spcPts val="1200"/>
              </a:spcAft>
              <a:buFont typeface="Wingdings" panose="05000000000000000000" pitchFamily="2" charset="2"/>
              <a:buChar char="Ø"/>
            </a:pPr>
            <a:r>
              <a:rPr lang="en-CA" sz="1200" b="1"/>
              <a:t>Canada Student Financial Assistance Program </a:t>
            </a:r>
            <a:endParaRPr lang="en-CA" sz="1200" b="1">
              <a:cs typeface="Arial"/>
            </a:endParaRPr>
          </a:p>
        </p:txBody>
      </p:sp>
      <p:sp>
        <p:nvSpPr>
          <p:cNvPr id="29" name="TextBox 28">
            <a:extLst>
              <a:ext uri="{FF2B5EF4-FFF2-40B4-BE49-F238E27FC236}">
                <a16:creationId xmlns:a16="http://schemas.microsoft.com/office/drawing/2014/main" id="{DC3D32E9-ECB9-8E03-9262-B3E4B1368250}"/>
              </a:ext>
            </a:extLst>
          </p:cNvPr>
          <p:cNvSpPr txBox="1"/>
          <p:nvPr/>
        </p:nvSpPr>
        <p:spPr>
          <a:xfrm>
            <a:off x="1024877" y="5136336"/>
            <a:ext cx="2651871" cy="461665"/>
          </a:xfrm>
          <a:prstGeom prst="rect">
            <a:avLst/>
          </a:prstGeom>
          <a:solidFill>
            <a:schemeClr val="bg2">
              <a:lumMod val="40000"/>
              <a:lumOff val="60000"/>
            </a:schemeClr>
          </a:solidFill>
          <a:ln>
            <a:solidFill>
              <a:schemeClr val="bg2">
                <a:lumMod val="20000"/>
                <a:lumOff val="80000"/>
              </a:schemeClr>
            </a:solid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28600" indent="-228600">
              <a:spcAft>
                <a:spcPts val="1200"/>
              </a:spcAft>
              <a:buFont typeface="Wingdings" panose="05000000000000000000" pitchFamily="2" charset="2"/>
              <a:buChar char="Ø"/>
            </a:pPr>
            <a:r>
              <a:rPr lang="en-CA" sz="1200" b="1"/>
              <a:t>Indigenous Skills and Employment Training Program</a:t>
            </a:r>
            <a:endParaRPr lang="en-US"/>
          </a:p>
        </p:txBody>
      </p:sp>
      <p:sp>
        <p:nvSpPr>
          <p:cNvPr id="31" name="TextBox 30">
            <a:extLst>
              <a:ext uri="{FF2B5EF4-FFF2-40B4-BE49-F238E27FC236}">
                <a16:creationId xmlns:a16="http://schemas.microsoft.com/office/drawing/2014/main" id="{3C4DC7C3-5AFE-46B6-F9A7-407C1CE40414}"/>
              </a:ext>
            </a:extLst>
          </p:cNvPr>
          <p:cNvSpPr txBox="1"/>
          <p:nvPr/>
        </p:nvSpPr>
        <p:spPr>
          <a:xfrm>
            <a:off x="3774997" y="5104566"/>
            <a:ext cx="2172137" cy="461665"/>
          </a:xfrm>
          <a:prstGeom prst="rect">
            <a:avLst/>
          </a:prstGeom>
          <a:solidFill>
            <a:schemeClr val="accent6">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spcAft>
                <a:spcPts val="1200"/>
              </a:spcAft>
              <a:buFont typeface="Wingdings" panose="05000000000000000000" pitchFamily="2" charset="2"/>
              <a:buChar char="Ø"/>
            </a:pPr>
            <a:r>
              <a:rPr lang="en-CA" sz="1200" b="1"/>
              <a:t>Sustainable Jobs Initiative</a:t>
            </a:r>
            <a:endParaRPr lang="en-CA" sz="1200" b="1">
              <a:cs typeface="Arial"/>
            </a:endParaRPr>
          </a:p>
        </p:txBody>
      </p:sp>
      <p:sp>
        <p:nvSpPr>
          <p:cNvPr id="35" name="TextBox 34">
            <a:extLst>
              <a:ext uri="{FF2B5EF4-FFF2-40B4-BE49-F238E27FC236}">
                <a16:creationId xmlns:a16="http://schemas.microsoft.com/office/drawing/2014/main" id="{2DADF415-65A3-F45D-587D-60D3C229D56B}"/>
              </a:ext>
            </a:extLst>
          </p:cNvPr>
          <p:cNvSpPr txBox="1"/>
          <p:nvPr/>
        </p:nvSpPr>
        <p:spPr>
          <a:xfrm>
            <a:off x="3774997" y="4589588"/>
            <a:ext cx="2172137" cy="461665"/>
          </a:xfrm>
          <a:prstGeom prst="rect">
            <a:avLst/>
          </a:prstGeom>
          <a:solidFill>
            <a:schemeClr val="bg1">
              <a:lumMod val="85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spcAft>
                <a:spcPts val="1200"/>
              </a:spcAft>
              <a:buFont typeface="Wingdings" panose="05000000000000000000" pitchFamily="2" charset="2"/>
              <a:buChar char="Ø"/>
            </a:pPr>
            <a:r>
              <a:rPr lang="en-CA" sz="1200" b="1"/>
              <a:t>Sectoral Workforce Solutions Program</a:t>
            </a:r>
          </a:p>
        </p:txBody>
      </p:sp>
      <p:sp>
        <p:nvSpPr>
          <p:cNvPr id="39" name="TextBox 38">
            <a:extLst>
              <a:ext uri="{FF2B5EF4-FFF2-40B4-BE49-F238E27FC236}">
                <a16:creationId xmlns:a16="http://schemas.microsoft.com/office/drawing/2014/main" id="{992D61E4-1764-58F0-3499-8A62D6766E2F}"/>
              </a:ext>
            </a:extLst>
          </p:cNvPr>
          <p:cNvSpPr txBox="1"/>
          <p:nvPr/>
        </p:nvSpPr>
        <p:spPr>
          <a:xfrm>
            <a:off x="3774997" y="5617329"/>
            <a:ext cx="2172136" cy="461665"/>
          </a:xfrm>
          <a:prstGeom prst="rect">
            <a:avLst/>
          </a:prstGeom>
          <a:solidFill>
            <a:schemeClr val="tx2">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spcAft>
                <a:spcPts val="1200"/>
              </a:spcAft>
              <a:buFont typeface="Wingdings" panose="05000000000000000000" pitchFamily="2" charset="2"/>
              <a:buChar char="Ø"/>
            </a:pPr>
            <a:r>
              <a:rPr lang="en-CA" sz="1200" b="1"/>
              <a:t>Skills for Success Program</a:t>
            </a:r>
          </a:p>
        </p:txBody>
      </p:sp>
      <p:sp>
        <p:nvSpPr>
          <p:cNvPr id="2" name="TextBox 1">
            <a:extLst>
              <a:ext uri="{FF2B5EF4-FFF2-40B4-BE49-F238E27FC236}">
                <a16:creationId xmlns:a16="http://schemas.microsoft.com/office/drawing/2014/main" id="{90DC6505-D6E1-335A-F1CD-F8AA2EFED267}"/>
              </a:ext>
            </a:extLst>
          </p:cNvPr>
          <p:cNvSpPr txBox="1"/>
          <p:nvPr/>
        </p:nvSpPr>
        <p:spPr>
          <a:xfrm>
            <a:off x="6721584" y="4129585"/>
            <a:ext cx="4321440" cy="2135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14000"/>
              </a:lnSpc>
            </a:pPr>
            <a:r>
              <a:rPr lang="en-CA" sz="1200" b="1" i="1">
                <a:cs typeface="Arial"/>
              </a:rPr>
              <a:t>* Note: See Annex A for a list of additional ESDC programs.</a:t>
            </a:r>
            <a:r>
              <a:rPr lang="en-CA" sz="1200">
                <a:cs typeface="Arial"/>
              </a:rPr>
              <a:t> </a:t>
            </a:r>
            <a:br>
              <a:rPr lang="en-CA" sz="1250">
                <a:cs typeface="Arial"/>
              </a:rPr>
            </a:br>
            <a:br>
              <a:rPr lang="en-CA" sz="600">
                <a:cs typeface="Arial"/>
              </a:rPr>
            </a:br>
            <a:r>
              <a:rPr lang="en-CA" sz="1200">
                <a:cs typeface="Arial"/>
              </a:rPr>
              <a:t>In addition, a few other departments provide support or incentives for training. For example, the Lifelong Learning Plan and the Canada Training Credit are offered through the Canada Revenue Agency (CRA), while Innovation, Science and Economic Development Canada (ISED) has programs such as Mitacs, Upskilling for Industry Initiative, and the Digital Literacy Exchange Program.</a:t>
            </a:r>
            <a:endParaRPr lang="en-US" sz="1200">
              <a:cs typeface="Arial"/>
            </a:endParaRPr>
          </a:p>
        </p:txBody>
      </p:sp>
      <p:pic>
        <p:nvPicPr>
          <p:cNvPr id="5" name="Graphic 4" descr="Chevron arrows with solid fill">
            <a:extLst>
              <a:ext uri="{FF2B5EF4-FFF2-40B4-BE49-F238E27FC236}">
                <a16:creationId xmlns:a16="http://schemas.microsoft.com/office/drawing/2014/main" id="{9D319583-E77F-4682-02C7-C1F7E9AB6C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96759" y="4133093"/>
            <a:ext cx="521251" cy="436663"/>
          </a:xfrm>
          <a:prstGeom prst="rect">
            <a:avLst/>
          </a:prstGeom>
        </p:spPr>
      </p:pic>
      <p:sp>
        <p:nvSpPr>
          <p:cNvPr id="7" name="TextBox 6">
            <a:extLst>
              <a:ext uri="{FF2B5EF4-FFF2-40B4-BE49-F238E27FC236}">
                <a16:creationId xmlns:a16="http://schemas.microsoft.com/office/drawing/2014/main" id="{41EF05EC-0EDA-62AA-AC44-71EB601F08EA}"/>
              </a:ext>
            </a:extLst>
          </p:cNvPr>
          <p:cNvSpPr txBox="1"/>
          <p:nvPr/>
        </p:nvSpPr>
        <p:spPr>
          <a:xfrm>
            <a:off x="1024876" y="5666393"/>
            <a:ext cx="2651871" cy="461665"/>
          </a:xfrm>
          <a:prstGeom prst="rect">
            <a:avLst/>
          </a:prstGeom>
          <a:solidFill>
            <a:schemeClr val="bg1">
              <a:lumMod val="95000"/>
            </a:schemeClr>
          </a:solidFill>
          <a:ln>
            <a:solidFill>
              <a:schemeClr val="bg2">
                <a:lumMod val="20000"/>
                <a:lumOff val="80000"/>
              </a:schemeClr>
            </a:solid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28600" indent="-228600">
              <a:spcAft>
                <a:spcPts val="1200"/>
              </a:spcAft>
              <a:buFont typeface="Wingdings" panose="05000000000000000000" pitchFamily="2" charset="2"/>
              <a:buChar char="Ø"/>
            </a:pPr>
            <a:r>
              <a:rPr lang="en-CA" sz="1200" b="1">
                <a:cs typeface="Arial"/>
              </a:rPr>
              <a:t>Canada Apprenticeship Loans &amp; Grants</a:t>
            </a:r>
          </a:p>
        </p:txBody>
      </p:sp>
    </p:spTree>
    <p:extLst>
      <p:ext uri="{BB962C8B-B14F-4D97-AF65-F5344CB8AC3E}">
        <p14:creationId xmlns:p14="http://schemas.microsoft.com/office/powerpoint/2010/main" val="863679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917" y="302354"/>
            <a:ext cx="10135969" cy="617063"/>
          </a:xfrm>
        </p:spPr>
        <p:txBody>
          <a:bodyPr>
            <a:noAutofit/>
          </a:bodyPr>
          <a:lstStyle/>
          <a:p>
            <a:r>
              <a:rPr lang="en-CA" sz="2000"/>
              <a:t>Why is Adult Learning and Training important?</a:t>
            </a:r>
            <a:endParaRPr lang="en-US" sz="2000"/>
          </a:p>
        </p:txBody>
      </p:sp>
      <p:sp>
        <p:nvSpPr>
          <p:cNvPr id="5" name="Slide Number Placeholder 4"/>
          <p:cNvSpPr>
            <a:spLocks noGrp="1"/>
          </p:cNvSpPr>
          <p:nvPr>
            <p:ph type="sldNum" sz="quarter" idx="12"/>
          </p:nvPr>
        </p:nvSpPr>
        <p:spPr>
          <a:xfrm>
            <a:off x="11142620" y="6464410"/>
            <a:ext cx="372482" cy="213324"/>
          </a:xfrm>
        </p:spPr>
        <p:txBody>
          <a:bodyPr/>
          <a:lstStyle/>
          <a:p>
            <a:fld id="{2E86C063-E22E-2E4C-A523-54089486E38F}" type="slidenum">
              <a:rPr lang="en-US" smtClean="0"/>
              <a:t>13</a:t>
            </a:fld>
            <a:endParaRPr lang="en-US"/>
          </a:p>
        </p:txBody>
      </p:sp>
      <p:sp>
        <p:nvSpPr>
          <p:cNvPr id="26" name="TextBox 25">
            <a:extLst>
              <a:ext uri="{FF2B5EF4-FFF2-40B4-BE49-F238E27FC236}">
                <a16:creationId xmlns:a16="http://schemas.microsoft.com/office/drawing/2014/main" id="{42D8DB4F-8C40-96B6-F8E9-72D4778E1968}"/>
              </a:ext>
            </a:extLst>
          </p:cNvPr>
          <p:cNvSpPr txBox="1"/>
          <p:nvPr/>
        </p:nvSpPr>
        <p:spPr>
          <a:xfrm>
            <a:off x="542917" y="6404195"/>
            <a:ext cx="10263997" cy="338554"/>
          </a:xfrm>
          <a:prstGeom prst="rect">
            <a:avLst/>
          </a:prstGeom>
          <a:noFill/>
        </p:spPr>
        <p:txBody>
          <a:bodyPr wrap="square" rtlCol="0">
            <a:spAutoFit/>
          </a:bodyPr>
          <a:lstStyle/>
          <a:p>
            <a:r>
              <a:rPr lang="en-CA" sz="800"/>
              <a:t>Sources: </a:t>
            </a:r>
            <a:r>
              <a:rPr lang="en-US" sz="800"/>
              <a:t>Hjalmarsson </a:t>
            </a:r>
            <a:r>
              <a:rPr lang="en-US" sz="800">
                <a:solidFill>
                  <a:schemeClr val="tx1"/>
                </a:solidFill>
              </a:rPr>
              <a:t>et al., 2015; Lochner and Moretti, 2003; Machin, Marie, and Vujic, 2011; </a:t>
            </a:r>
            <a:r>
              <a:rPr lang="en-CA" sz="800">
                <a:solidFill>
                  <a:schemeClr val="tx1"/>
                </a:solidFill>
              </a:rPr>
              <a:t>Cutler and Lleras-Muney, 2006; Clark and Roayer, 2013; Dee, 2004; Milligan, Moretti, and Oreopoulos, 2004; </a:t>
            </a:r>
            <a:r>
              <a:rPr lang="en-US" sz="800">
                <a:solidFill>
                  <a:schemeClr val="tx1"/>
                </a:solidFill>
              </a:rPr>
              <a:t>Oreopoulos and Salvanes, 2011; </a:t>
            </a:r>
            <a:r>
              <a:rPr lang="en-CA" sz="800">
                <a:solidFill>
                  <a:schemeClr val="tx1"/>
                </a:solidFill>
              </a:rPr>
              <a:t>The Social Research and Demonstration Corporation (2014)</a:t>
            </a:r>
            <a:endParaRPr lang="en-CA" sz="800"/>
          </a:p>
        </p:txBody>
      </p:sp>
      <p:sp>
        <p:nvSpPr>
          <p:cNvPr id="6" name="Rectangle: Rounded Corners 5">
            <a:extLst>
              <a:ext uri="{FF2B5EF4-FFF2-40B4-BE49-F238E27FC236}">
                <a16:creationId xmlns:a16="http://schemas.microsoft.com/office/drawing/2014/main" id="{B75F0BBC-D09A-F932-FCD9-169FAAD0F4A2}"/>
              </a:ext>
            </a:extLst>
          </p:cNvPr>
          <p:cNvSpPr/>
          <p:nvPr/>
        </p:nvSpPr>
        <p:spPr>
          <a:xfrm>
            <a:off x="640080" y="979385"/>
            <a:ext cx="10688320" cy="696023"/>
          </a:xfrm>
          <a:prstGeom prst="roundRect">
            <a:avLst/>
          </a:prstGeom>
          <a:solidFill>
            <a:schemeClr val="bg2">
              <a:lumMod val="40000"/>
              <a:lumOff val="6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lang="en-CA" sz="1800" b="1">
                <a:solidFill>
                  <a:schemeClr val="tx1"/>
                </a:solidFill>
              </a:rPr>
              <a:t>Individuals, employers, and the economy and society more broadly all benefit from adult learning and training</a:t>
            </a:r>
            <a:endParaRPr lang="en-CA" b="1">
              <a:solidFill>
                <a:schemeClr val="tx1"/>
              </a:solidFill>
            </a:endParaRPr>
          </a:p>
        </p:txBody>
      </p:sp>
      <p:sp>
        <p:nvSpPr>
          <p:cNvPr id="25" name="TextBox 24">
            <a:extLst>
              <a:ext uri="{FF2B5EF4-FFF2-40B4-BE49-F238E27FC236}">
                <a16:creationId xmlns:a16="http://schemas.microsoft.com/office/drawing/2014/main" id="{2DACD039-EA9B-F278-1BEC-0273FD12056E}"/>
              </a:ext>
            </a:extLst>
          </p:cNvPr>
          <p:cNvSpPr txBox="1"/>
          <p:nvPr/>
        </p:nvSpPr>
        <p:spPr>
          <a:xfrm>
            <a:off x="4600888" y="2709274"/>
            <a:ext cx="3029272" cy="1923604"/>
          </a:xfrm>
          <a:prstGeom prst="rect">
            <a:avLst/>
          </a:prstGeom>
          <a:noFill/>
        </p:spPr>
        <p:txBody>
          <a:bodyPr wrap="square">
            <a:spAutoFit/>
          </a:bodyPr>
          <a:lstStyle/>
          <a:p>
            <a:pPr marL="171450" indent="-171450">
              <a:buFont typeface="Arial" panose="020B0604020202020204" pitchFamily="34" charset="0"/>
              <a:buChar char="•"/>
            </a:pPr>
            <a:r>
              <a:rPr lang="en-CA" sz="1300">
                <a:solidFill>
                  <a:schemeClr val="tx1"/>
                </a:solidFill>
              </a:rPr>
              <a:t>Enables employers to develop a workforce with relevant and up-to-date skills, </a:t>
            </a:r>
            <a:r>
              <a:rPr lang="en-CA" sz="1300" b="1">
                <a:solidFill>
                  <a:schemeClr val="tx1"/>
                </a:solidFill>
              </a:rPr>
              <a:t>making firms more productive, competitive</a:t>
            </a:r>
            <a:r>
              <a:rPr lang="en-CA" sz="1300">
                <a:solidFill>
                  <a:schemeClr val="tx1"/>
                </a:solidFill>
              </a:rPr>
              <a:t>, and ultimately </a:t>
            </a:r>
            <a:r>
              <a:rPr lang="en-CA" sz="1300" b="1">
                <a:solidFill>
                  <a:schemeClr val="tx1"/>
                </a:solidFill>
              </a:rPr>
              <a:t>more profitable.</a:t>
            </a:r>
          </a:p>
          <a:p>
            <a:pPr lvl="1"/>
            <a:endParaRPr lang="en-CA" sz="1550">
              <a:solidFill>
                <a:schemeClr val="tx1"/>
              </a:solidFill>
            </a:endParaRPr>
          </a:p>
          <a:p>
            <a:pPr marL="171450" indent="-171450">
              <a:buFont typeface="Arial" panose="020B0604020202020204" pitchFamily="34" charset="0"/>
              <a:buChar char="•"/>
            </a:pPr>
            <a:r>
              <a:rPr lang="en-CA" sz="1300">
                <a:solidFill>
                  <a:schemeClr val="tx1"/>
                </a:solidFill>
              </a:rPr>
              <a:t>Helps employers </a:t>
            </a:r>
            <a:r>
              <a:rPr lang="en-CA" sz="1300" b="1">
                <a:solidFill>
                  <a:schemeClr val="tx1"/>
                </a:solidFill>
              </a:rPr>
              <a:t>retain talent </a:t>
            </a:r>
            <a:r>
              <a:rPr lang="en-CA" sz="1300">
                <a:solidFill>
                  <a:schemeClr val="tx1"/>
                </a:solidFill>
              </a:rPr>
              <a:t>– and </a:t>
            </a:r>
            <a:r>
              <a:rPr lang="en-CA" sz="1300" b="1">
                <a:solidFill>
                  <a:schemeClr val="tx1"/>
                </a:solidFill>
              </a:rPr>
              <a:t>help avoid costs associated with staff turnover</a:t>
            </a:r>
            <a:r>
              <a:rPr lang="en-CA" sz="1300">
                <a:solidFill>
                  <a:schemeClr val="tx1"/>
                </a:solidFill>
              </a:rPr>
              <a:t>.</a:t>
            </a:r>
          </a:p>
        </p:txBody>
      </p:sp>
      <p:sp>
        <p:nvSpPr>
          <p:cNvPr id="27" name="Rectangle 26">
            <a:extLst>
              <a:ext uri="{FF2B5EF4-FFF2-40B4-BE49-F238E27FC236}">
                <a16:creationId xmlns:a16="http://schemas.microsoft.com/office/drawing/2014/main" id="{2464A175-966C-8646-BC1C-2DB01020F6AC}"/>
              </a:ext>
            </a:extLst>
          </p:cNvPr>
          <p:cNvSpPr/>
          <p:nvPr/>
        </p:nvSpPr>
        <p:spPr>
          <a:xfrm>
            <a:off x="640077" y="2136861"/>
            <a:ext cx="3281682" cy="423105"/>
          </a:xfrm>
          <a:prstGeom prst="rect">
            <a:avLst/>
          </a:prstGeom>
          <a:solidFill>
            <a:schemeClr val="accent5">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Individuals</a:t>
            </a:r>
          </a:p>
        </p:txBody>
      </p:sp>
      <p:sp>
        <p:nvSpPr>
          <p:cNvPr id="28" name="Rectangle 27">
            <a:extLst>
              <a:ext uri="{FF2B5EF4-FFF2-40B4-BE49-F238E27FC236}">
                <a16:creationId xmlns:a16="http://schemas.microsoft.com/office/drawing/2014/main" id="{6795465F-AC17-BE20-3CFF-7F84E01B1BBE}"/>
              </a:ext>
            </a:extLst>
          </p:cNvPr>
          <p:cNvSpPr/>
          <p:nvPr/>
        </p:nvSpPr>
        <p:spPr>
          <a:xfrm>
            <a:off x="640077" y="2637538"/>
            <a:ext cx="3281682" cy="3374655"/>
          </a:xfrm>
          <a:prstGeom prst="rect">
            <a:avLst/>
          </a:prstGeom>
          <a:noFill/>
          <a:ln w="28575">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0" name="TextBox 29">
            <a:extLst>
              <a:ext uri="{FF2B5EF4-FFF2-40B4-BE49-F238E27FC236}">
                <a16:creationId xmlns:a16="http://schemas.microsoft.com/office/drawing/2014/main" id="{DBD1D5DF-9FBB-BCB6-F9B9-9540AED57CF1}"/>
              </a:ext>
            </a:extLst>
          </p:cNvPr>
          <p:cNvSpPr txBox="1"/>
          <p:nvPr/>
        </p:nvSpPr>
        <p:spPr>
          <a:xfrm>
            <a:off x="627696" y="2687481"/>
            <a:ext cx="3389008" cy="3323987"/>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CA" sz="1300" b="1"/>
              <a:t>Lifelong learning</a:t>
            </a:r>
            <a:r>
              <a:rPr lang="en-CA" sz="1300"/>
              <a:t> helps individuals develop the </a:t>
            </a:r>
            <a:r>
              <a:rPr lang="en-CA" sz="1300" b="1"/>
              <a:t>skills needed to navigate, participate in, adapt to, and succeed in ever-evolving labour markets </a:t>
            </a:r>
            <a:r>
              <a:rPr lang="en-CA" sz="1300"/>
              <a:t>and society.</a:t>
            </a:r>
          </a:p>
          <a:p>
            <a:pPr marL="285750" indent="-285750">
              <a:buFont typeface="Arial" panose="020B0604020202020204" pitchFamily="34" charset="0"/>
              <a:buChar char="•"/>
            </a:pPr>
            <a:endParaRPr lang="en-CA" sz="1400">
              <a:solidFill>
                <a:schemeClr val="tx1"/>
              </a:solidFill>
            </a:endParaRPr>
          </a:p>
          <a:p>
            <a:pPr marL="285750" indent="-285750">
              <a:buFont typeface="Arial" panose="020B0604020202020204" pitchFamily="34" charset="0"/>
              <a:buChar char="•"/>
            </a:pPr>
            <a:r>
              <a:rPr lang="en-CA" sz="1300"/>
              <a:t>Enables workers to </a:t>
            </a:r>
            <a:r>
              <a:rPr lang="en-CA" sz="1300" b="1"/>
              <a:t>develop and/or maintain the skills needed to retain employmen</a:t>
            </a:r>
            <a:r>
              <a:rPr lang="en-CA" sz="1300"/>
              <a:t>t and effectively perform their job.</a:t>
            </a:r>
            <a:endParaRPr lang="en-CA" sz="1300">
              <a:cs typeface="Arial"/>
            </a:endParaRPr>
          </a:p>
          <a:p>
            <a:pPr marL="285750" indent="-285750">
              <a:buFont typeface="Arial" panose="020B0604020202020204" pitchFamily="34" charset="0"/>
              <a:buChar char="•"/>
            </a:pPr>
            <a:endParaRPr lang="en-CA" sz="1400">
              <a:solidFill>
                <a:schemeClr val="tx1"/>
              </a:solidFill>
            </a:endParaRPr>
          </a:p>
          <a:p>
            <a:pPr marL="285750" indent="-285750">
              <a:buFont typeface="Arial" panose="020B0604020202020204" pitchFamily="34" charset="0"/>
              <a:buChar char="•"/>
            </a:pPr>
            <a:r>
              <a:rPr lang="en-CA" sz="1300"/>
              <a:t>Can help individuals develop the skills needed to </a:t>
            </a:r>
            <a:r>
              <a:rPr lang="en-CA" sz="1300" b="1"/>
              <a:t>secure new and/or better employment </a:t>
            </a:r>
            <a:r>
              <a:rPr lang="en-CA" sz="1300"/>
              <a:t>(e.g., higher wages, greater job security, etc.), maximizing their labour market outcomes.</a:t>
            </a:r>
            <a:endParaRPr lang="en-CA" sz="1300">
              <a:cs typeface="Arial"/>
            </a:endParaRPr>
          </a:p>
        </p:txBody>
      </p:sp>
      <p:sp>
        <p:nvSpPr>
          <p:cNvPr id="3" name="Rectangle 2">
            <a:extLst>
              <a:ext uri="{FF2B5EF4-FFF2-40B4-BE49-F238E27FC236}">
                <a16:creationId xmlns:a16="http://schemas.microsoft.com/office/drawing/2014/main" id="{734544FB-713B-92AC-E174-FFD1AD4709CB}"/>
              </a:ext>
            </a:extLst>
          </p:cNvPr>
          <p:cNvSpPr/>
          <p:nvPr/>
        </p:nvSpPr>
        <p:spPr>
          <a:xfrm>
            <a:off x="4459596" y="2130425"/>
            <a:ext cx="3281680" cy="423105"/>
          </a:xfrm>
          <a:prstGeom prst="rect">
            <a:avLst/>
          </a:prstGeom>
          <a:solidFill>
            <a:schemeClr val="accent4">
              <a:lumMod val="40000"/>
              <a:lumOff val="60000"/>
            </a:schemeClr>
          </a:solidFill>
          <a:ln>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Employers</a:t>
            </a:r>
          </a:p>
        </p:txBody>
      </p:sp>
      <p:sp>
        <p:nvSpPr>
          <p:cNvPr id="4" name="Rectangle 3">
            <a:extLst>
              <a:ext uri="{FF2B5EF4-FFF2-40B4-BE49-F238E27FC236}">
                <a16:creationId xmlns:a16="http://schemas.microsoft.com/office/drawing/2014/main" id="{09ED672E-3C19-9353-79DC-886C1B949353}"/>
              </a:ext>
            </a:extLst>
          </p:cNvPr>
          <p:cNvSpPr/>
          <p:nvPr/>
        </p:nvSpPr>
        <p:spPr>
          <a:xfrm>
            <a:off x="4459596" y="2636389"/>
            <a:ext cx="3281682" cy="3374655"/>
          </a:xfrm>
          <a:prstGeom prst="rect">
            <a:avLst/>
          </a:prstGeom>
          <a:noFill/>
          <a:ln w="28575">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B3B5CBE1-BCBC-92B8-270F-5009926BDF3D}"/>
              </a:ext>
            </a:extLst>
          </p:cNvPr>
          <p:cNvSpPr/>
          <p:nvPr/>
        </p:nvSpPr>
        <p:spPr>
          <a:xfrm>
            <a:off x="8162916" y="2130424"/>
            <a:ext cx="3281680" cy="423105"/>
          </a:xfrm>
          <a:prstGeom prst="rect">
            <a:avLst/>
          </a:prstGeom>
          <a:solidFill>
            <a:schemeClr val="accent1">
              <a:lumMod val="20000"/>
              <a:lumOff val="80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Economy &amp; Society</a:t>
            </a:r>
          </a:p>
        </p:txBody>
      </p:sp>
      <p:sp>
        <p:nvSpPr>
          <p:cNvPr id="8" name="Rectangle 7">
            <a:extLst>
              <a:ext uri="{FF2B5EF4-FFF2-40B4-BE49-F238E27FC236}">
                <a16:creationId xmlns:a16="http://schemas.microsoft.com/office/drawing/2014/main" id="{247BF389-CBEE-2166-4449-BB8F7FC405D8}"/>
              </a:ext>
            </a:extLst>
          </p:cNvPr>
          <p:cNvSpPr/>
          <p:nvPr/>
        </p:nvSpPr>
        <p:spPr>
          <a:xfrm>
            <a:off x="8162916" y="2636389"/>
            <a:ext cx="3281680" cy="3374655"/>
          </a:xfrm>
          <a:prstGeom prst="rect">
            <a:avLst/>
          </a:prstGeom>
          <a:noFill/>
          <a:ln w="28575">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TextBox 10">
            <a:extLst>
              <a:ext uri="{FF2B5EF4-FFF2-40B4-BE49-F238E27FC236}">
                <a16:creationId xmlns:a16="http://schemas.microsoft.com/office/drawing/2014/main" id="{501C3C4F-0AE2-6D58-765F-034395374F00}"/>
              </a:ext>
            </a:extLst>
          </p:cNvPr>
          <p:cNvSpPr txBox="1"/>
          <p:nvPr/>
        </p:nvSpPr>
        <p:spPr>
          <a:xfrm>
            <a:off x="8380370" y="2709274"/>
            <a:ext cx="2948030" cy="2566921"/>
          </a:xfrm>
          <a:prstGeom prst="rect">
            <a:avLst/>
          </a:prstGeom>
          <a:noFill/>
        </p:spPr>
        <p:txBody>
          <a:bodyPr wrap="square">
            <a:spAutoFit/>
          </a:bodyPr>
          <a:lstStyle/>
          <a:p>
            <a:pPr marL="171450" lvl="1" indent="-171450">
              <a:buFont typeface="Arial" panose="020B0604020202020204" pitchFamily="34" charset="0"/>
              <a:buChar char="•"/>
            </a:pPr>
            <a:r>
              <a:rPr lang="en-CA" sz="1300">
                <a:solidFill>
                  <a:schemeClr val="tx1"/>
                </a:solidFill>
              </a:rPr>
              <a:t>Improved labour market participation rates and lower levels of unemployment, </a:t>
            </a:r>
            <a:r>
              <a:rPr lang="en-CA" sz="1300" b="1">
                <a:solidFill>
                  <a:schemeClr val="tx1"/>
                </a:solidFill>
              </a:rPr>
              <a:t>helps reduce reliance on social assistance, </a:t>
            </a:r>
            <a:r>
              <a:rPr lang="en-CA" sz="1300">
                <a:solidFill>
                  <a:schemeClr val="tx1"/>
                </a:solidFill>
              </a:rPr>
              <a:t>and also </a:t>
            </a:r>
            <a:r>
              <a:rPr lang="en-CA" sz="1300" b="1">
                <a:solidFill>
                  <a:schemeClr val="tx1"/>
                </a:solidFill>
              </a:rPr>
              <a:t>increases income tax revenues. </a:t>
            </a:r>
          </a:p>
          <a:p>
            <a:pPr marL="0" lvl="1"/>
            <a:endParaRPr lang="en-CA" sz="1550">
              <a:solidFill>
                <a:schemeClr val="tx1"/>
              </a:solidFill>
            </a:endParaRPr>
          </a:p>
          <a:p>
            <a:pPr marL="171450" indent="-171450">
              <a:lnSpc>
                <a:spcPct val="105000"/>
              </a:lnSpc>
              <a:buSzPts val="1100"/>
              <a:buFont typeface="Arial" panose="020B0604020202020204" pitchFamily="34" charset="0"/>
              <a:buChar char="•"/>
            </a:pPr>
            <a:r>
              <a:rPr lang="en-CA" sz="1300">
                <a:solidFill>
                  <a:schemeClr val="tx1"/>
                </a:solidFill>
              </a:rPr>
              <a:t>Other </a:t>
            </a:r>
            <a:r>
              <a:rPr lang="en-CA" sz="1300" b="1">
                <a:solidFill>
                  <a:schemeClr val="tx1"/>
                </a:solidFill>
              </a:rPr>
              <a:t>social benefits </a:t>
            </a:r>
            <a:r>
              <a:rPr lang="en-CA" sz="1300">
                <a:solidFill>
                  <a:schemeClr val="tx1"/>
                </a:solidFill>
              </a:rPr>
              <a:t>include </a:t>
            </a:r>
            <a:r>
              <a:rPr lang="en-CA" sz="1300" b="1">
                <a:solidFill>
                  <a:schemeClr val="tx1"/>
                </a:solidFill>
              </a:rPr>
              <a:t>improvements in the health and well-being of its citizens</a:t>
            </a:r>
            <a:r>
              <a:rPr lang="en-CA" sz="1300">
                <a:solidFill>
                  <a:schemeClr val="tx1"/>
                </a:solidFill>
              </a:rPr>
              <a:t>, and an overall increase in volunteering activities and political efficacy.</a:t>
            </a:r>
            <a:endParaRPr lang="en-CA" sz="1300" b="1">
              <a:solidFill>
                <a:srgbClr val="FF0000"/>
              </a:solidFill>
            </a:endParaRPr>
          </a:p>
        </p:txBody>
      </p:sp>
      <p:cxnSp>
        <p:nvCxnSpPr>
          <p:cNvPr id="13" name="Straight Arrow Connector 12">
            <a:extLst>
              <a:ext uri="{FF2B5EF4-FFF2-40B4-BE49-F238E27FC236}">
                <a16:creationId xmlns:a16="http://schemas.microsoft.com/office/drawing/2014/main" id="{C7604232-ABF0-3D40-0BF9-BD828DCFA6CD}"/>
              </a:ext>
            </a:extLst>
          </p:cNvPr>
          <p:cNvCxnSpPr/>
          <p:nvPr/>
        </p:nvCxnSpPr>
        <p:spPr>
          <a:xfrm flipH="1">
            <a:off x="2322200" y="1781086"/>
            <a:ext cx="243840" cy="24384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941E8751-0068-A4C9-75D4-6C9AA89B14F0}"/>
              </a:ext>
            </a:extLst>
          </p:cNvPr>
          <p:cNvCxnSpPr>
            <a:cxnSpLocks/>
          </p:cNvCxnSpPr>
          <p:nvPr/>
        </p:nvCxnSpPr>
        <p:spPr>
          <a:xfrm>
            <a:off x="5989960" y="1746981"/>
            <a:ext cx="0" cy="31205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41DD6EDE-3E3E-26F2-8BC9-2BF6B2D2B372}"/>
              </a:ext>
            </a:extLst>
          </p:cNvPr>
          <p:cNvCxnSpPr>
            <a:cxnSpLocks/>
          </p:cNvCxnSpPr>
          <p:nvPr/>
        </p:nvCxnSpPr>
        <p:spPr>
          <a:xfrm>
            <a:off x="9660667" y="1769687"/>
            <a:ext cx="213573" cy="27794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55310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917" y="302354"/>
            <a:ext cx="10135969" cy="617063"/>
          </a:xfrm>
        </p:spPr>
        <p:txBody>
          <a:bodyPr>
            <a:noAutofit/>
          </a:bodyPr>
          <a:lstStyle/>
          <a:p>
            <a:r>
              <a:rPr lang="en-CA" sz="2000"/>
              <a:t>Why is Adult Learning and Training Important (cont.)?</a:t>
            </a:r>
            <a:endParaRPr lang="en-US" sz="2000"/>
          </a:p>
        </p:txBody>
      </p:sp>
      <p:sp>
        <p:nvSpPr>
          <p:cNvPr id="5" name="Slide Number Placeholder 4"/>
          <p:cNvSpPr>
            <a:spLocks noGrp="1"/>
          </p:cNvSpPr>
          <p:nvPr>
            <p:ph type="sldNum" sz="quarter" idx="12"/>
          </p:nvPr>
        </p:nvSpPr>
        <p:spPr>
          <a:xfrm>
            <a:off x="10958470" y="6419960"/>
            <a:ext cx="372482" cy="213324"/>
          </a:xfrm>
        </p:spPr>
        <p:txBody>
          <a:bodyPr/>
          <a:lstStyle/>
          <a:p>
            <a:fld id="{2E86C063-E22E-2E4C-A523-54089486E38F}" type="slidenum">
              <a:rPr lang="en-US" smtClean="0"/>
              <a:t>14</a:t>
            </a:fld>
            <a:endParaRPr lang="en-US" dirty="0"/>
          </a:p>
        </p:txBody>
      </p:sp>
      <p:sp>
        <p:nvSpPr>
          <p:cNvPr id="26" name="TextBox 25">
            <a:extLst>
              <a:ext uri="{FF2B5EF4-FFF2-40B4-BE49-F238E27FC236}">
                <a16:creationId xmlns:a16="http://schemas.microsoft.com/office/drawing/2014/main" id="{42D8DB4F-8C40-96B6-F8E9-72D4778E1968}"/>
              </a:ext>
            </a:extLst>
          </p:cNvPr>
          <p:cNvSpPr txBox="1"/>
          <p:nvPr/>
        </p:nvSpPr>
        <p:spPr>
          <a:xfrm>
            <a:off x="542917" y="6416895"/>
            <a:ext cx="10041747" cy="338554"/>
          </a:xfrm>
          <a:prstGeom prst="rect">
            <a:avLst/>
          </a:prstGeom>
          <a:noFill/>
        </p:spPr>
        <p:txBody>
          <a:bodyPr wrap="square" rtlCol="0">
            <a:spAutoFit/>
          </a:bodyPr>
          <a:lstStyle/>
          <a:p>
            <a:r>
              <a:rPr lang="en-CA" sz="800"/>
              <a:t>Sources: </a:t>
            </a:r>
            <a:r>
              <a:rPr lang="en-US" sz="800" err="1"/>
              <a:t>Hjalmarsson</a:t>
            </a:r>
            <a:r>
              <a:rPr lang="en-US" sz="800"/>
              <a:t> </a:t>
            </a:r>
            <a:r>
              <a:rPr lang="en-US" sz="800">
                <a:solidFill>
                  <a:schemeClr val="tx1"/>
                </a:solidFill>
              </a:rPr>
              <a:t>et al., 2015; Lochner and Moretti, 2003; Machin, Marie, and </a:t>
            </a:r>
            <a:r>
              <a:rPr lang="en-US" sz="800" err="1">
                <a:solidFill>
                  <a:schemeClr val="tx1"/>
                </a:solidFill>
              </a:rPr>
              <a:t>Vujic</a:t>
            </a:r>
            <a:r>
              <a:rPr lang="en-US" sz="800">
                <a:solidFill>
                  <a:schemeClr val="tx1"/>
                </a:solidFill>
              </a:rPr>
              <a:t>, 2011; </a:t>
            </a:r>
            <a:r>
              <a:rPr lang="en-CA" sz="800">
                <a:solidFill>
                  <a:schemeClr val="tx1"/>
                </a:solidFill>
              </a:rPr>
              <a:t>Cutler and </a:t>
            </a:r>
            <a:r>
              <a:rPr lang="en-CA" sz="800" err="1">
                <a:solidFill>
                  <a:schemeClr val="tx1"/>
                </a:solidFill>
              </a:rPr>
              <a:t>Lleras-Muney</a:t>
            </a:r>
            <a:r>
              <a:rPr lang="en-CA" sz="800">
                <a:solidFill>
                  <a:schemeClr val="tx1"/>
                </a:solidFill>
              </a:rPr>
              <a:t>, 2006; Clark and </a:t>
            </a:r>
            <a:r>
              <a:rPr lang="en-CA" sz="800" err="1">
                <a:solidFill>
                  <a:schemeClr val="tx1"/>
                </a:solidFill>
              </a:rPr>
              <a:t>Roayer</a:t>
            </a:r>
            <a:r>
              <a:rPr lang="en-CA" sz="800">
                <a:solidFill>
                  <a:schemeClr val="tx1"/>
                </a:solidFill>
              </a:rPr>
              <a:t>, 2013; Dee, 2004; Milligan, Moretti, and </a:t>
            </a:r>
            <a:r>
              <a:rPr lang="en-CA" sz="800" err="1">
                <a:solidFill>
                  <a:schemeClr val="tx1"/>
                </a:solidFill>
              </a:rPr>
              <a:t>Oreopoulos</a:t>
            </a:r>
            <a:r>
              <a:rPr lang="en-CA" sz="800">
                <a:solidFill>
                  <a:schemeClr val="tx1"/>
                </a:solidFill>
              </a:rPr>
              <a:t>, 2004; </a:t>
            </a:r>
            <a:r>
              <a:rPr lang="en-US" sz="800" err="1">
                <a:solidFill>
                  <a:schemeClr val="tx1"/>
                </a:solidFill>
              </a:rPr>
              <a:t>Oreopoulos</a:t>
            </a:r>
            <a:r>
              <a:rPr lang="en-US" sz="800">
                <a:solidFill>
                  <a:schemeClr val="tx1"/>
                </a:solidFill>
              </a:rPr>
              <a:t> and </a:t>
            </a:r>
            <a:r>
              <a:rPr lang="en-US" sz="800" err="1">
                <a:solidFill>
                  <a:schemeClr val="tx1"/>
                </a:solidFill>
              </a:rPr>
              <a:t>Salvanes</a:t>
            </a:r>
            <a:r>
              <a:rPr lang="en-US" sz="800">
                <a:solidFill>
                  <a:schemeClr val="tx1"/>
                </a:solidFill>
              </a:rPr>
              <a:t>, 2011; ESDC (2023), Skill Gaps and the Strategies Used by Employers to Mitigate their Effects; ESDC, </a:t>
            </a:r>
            <a:r>
              <a:rPr lang="en-US" sz="800">
                <a:solidFill>
                  <a:schemeClr val="tx1"/>
                </a:solidFill>
                <a:hlinkClick r:id="rId3"/>
              </a:rPr>
              <a:t>2021/2022 Employment Insurance Monitoring and Assessment Report</a:t>
            </a:r>
            <a:r>
              <a:rPr lang="en-US" sz="800">
                <a:solidFill>
                  <a:schemeClr val="tx1"/>
                </a:solidFill>
              </a:rPr>
              <a:t>.</a:t>
            </a:r>
            <a:endParaRPr lang="en-CA" sz="800"/>
          </a:p>
        </p:txBody>
      </p:sp>
      <p:sp>
        <p:nvSpPr>
          <p:cNvPr id="6" name="Rectangle: Rounded Corners 5">
            <a:extLst>
              <a:ext uri="{FF2B5EF4-FFF2-40B4-BE49-F238E27FC236}">
                <a16:creationId xmlns:a16="http://schemas.microsoft.com/office/drawing/2014/main" id="{B75F0BBC-D09A-F932-FCD9-169FAAD0F4A2}"/>
              </a:ext>
            </a:extLst>
          </p:cNvPr>
          <p:cNvSpPr/>
          <p:nvPr/>
        </p:nvSpPr>
        <p:spPr>
          <a:xfrm>
            <a:off x="640080" y="979385"/>
            <a:ext cx="10688320" cy="696023"/>
          </a:xfrm>
          <a:prstGeom prst="roundRect">
            <a:avLst/>
          </a:prstGeom>
          <a:solidFill>
            <a:schemeClr val="bg2">
              <a:lumMod val="40000"/>
              <a:lumOff val="6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800" b="1">
                <a:solidFill>
                  <a:schemeClr val="tx1"/>
                </a:solidFill>
              </a:rPr>
              <a:t>The return on investment is generally positive</a:t>
            </a:r>
            <a:endParaRPr lang="en-CA" b="1">
              <a:solidFill>
                <a:schemeClr val="tx1"/>
              </a:solidFill>
            </a:endParaRPr>
          </a:p>
        </p:txBody>
      </p:sp>
      <p:sp>
        <p:nvSpPr>
          <p:cNvPr id="25" name="TextBox 24">
            <a:extLst>
              <a:ext uri="{FF2B5EF4-FFF2-40B4-BE49-F238E27FC236}">
                <a16:creationId xmlns:a16="http://schemas.microsoft.com/office/drawing/2014/main" id="{2DACD039-EA9B-F278-1BEC-0273FD12056E}"/>
              </a:ext>
            </a:extLst>
          </p:cNvPr>
          <p:cNvSpPr txBox="1"/>
          <p:nvPr/>
        </p:nvSpPr>
        <p:spPr>
          <a:xfrm>
            <a:off x="4470394" y="2640563"/>
            <a:ext cx="3281683" cy="3493264"/>
          </a:xfrm>
          <a:prstGeom prst="rect">
            <a:avLst/>
          </a:prstGeom>
          <a:noFill/>
        </p:spPr>
        <p:txBody>
          <a:bodyPr wrap="square">
            <a:spAutoFit/>
          </a:bodyPr>
          <a:lstStyle/>
          <a:p>
            <a:pPr marL="171450" indent="-171450">
              <a:buFont typeface="Arial" panose="020B0604020202020204" pitchFamily="34" charset="0"/>
              <a:buChar char="•"/>
            </a:pPr>
            <a:r>
              <a:rPr lang="en-CA" sz="1300" dirty="0"/>
              <a:t>Investments in foundational skills have a positive returns for employers, including gains in revenue, cost savings from increased productivity</a:t>
            </a:r>
            <a:r>
              <a:rPr lang="en-CA" sz="1300" dirty="0">
                <a:solidFill>
                  <a:schemeClr val="tx1"/>
                </a:solidFill>
              </a:rPr>
              <a:t>, and reductions in hiring costs. The SRDC’s Upskill project showed that employers gained a net benefit is $577 per participant, for an average </a:t>
            </a:r>
            <a:r>
              <a:rPr lang="en-CA" sz="1300" b="1" dirty="0">
                <a:solidFill>
                  <a:schemeClr val="tx1"/>
                </a:solidFill>
              </a:rPr>
              <a:t>return on investment in foundational training of 23 per cent</a:t>
            </a:r>
            <a:r>
              <a:rPr lang="en-CA" sz="1300" dirty="0">
                <a:solidFill>
                  <a:schemeClr val="tx1"/>
                </a:solidFill>
              </a:rPr>
              <a:t>. </a:t>
            </a:r>
          </a:p>
          <a:p>
            <a:endParaRPr lang="en-CA" sz="800" dirty="0">
              <a:solidFill>
                <a:schemeClr val="tx1"/>
              </a:solidFill>
            </a:endParaRPr>
          </a:p>
          <a:p>
            <a:pPr marL="171450" indent="-171450">
              <a:buFont typeface="Arial" panose="020B0604020202020204" pitchFamily="34" charset="0"/>
              <a:buChar char="•"/>
            </a:pPr>
            <a:r>
              <a:rPr lang="en-CA" sz="1300" dirty="0">
                <a:solidFill>
                  <a:schemeClr val="tx1"/>
                </a:solidFill>
              </a:rPr>
              <a:t>According to the Canadian Apprenticeship Forum, </a:t>
            </a:r>
            <a:r>
              <a:rPr lang="en-CA" sz="1300" b="1" dirty="0">
                <a:solidFill>
                  <a:schemeClr val="tx1"/>
                </a:solidFill>
              </a:rPr>
              <a:t>for every $1 spent </a:t>
            </a:r>
            <a:r>
              <a:rPr lang="en-CA" sz="1300" dirty="0">
                <a:solidFill>
                  <a:schemeClr val="tx1"/>
                </a:solidFill>
              </a:rPr>
              <a:t>on apprenticeship training, an employer receives a benefit, on average, of $1.47 or a </a:t>
            </a:r>
            <a:r>
              <a:rPr lang="en-CA" sz="1300" b="1" dirty="0">
                <a:solidFill>
                  <a:schemeClr val="tx1"/>
                </a:solidFill>
              </a:rPr>
              <a:t>net return of $0.47</a:t>
            </a:r>
            <a:r>
              <a:rPr lang="en-CA" sz="1300" dirty="0">
                <a:solidFill>
                  <a:schemeClr val="tx1"/>
                </a:solidFill>
              </a:rPr>
              <a:t>. </a:t>
            </a:r>
          </a:p>
        </p:txBody>
      </p:sp>
      <p:sp>
        <p:nvSpPr>
          <p:cNvPr id="27" name="Rectangle 26">
            <a:extLst>
              <a:ext uri="{FF2B5EF4-FFF2-40B4-BE49-F238E27FC236}">
                <a16:creationId xmlns:a16="http://schemas.microsoft.com/office/drawing/2014/main" id="{2464A175-966C-8646-BC1C-2DB01020F6AC}"/>
              </a:ext>
            </a:extLst>
          </p:cNvPr>
          <p:cNvSpPr/>
          <p:nvPr/>
        </p:nvSpPr>
        <p:spPr>
          <a:xfrm>
            <a:off x="640077" y="2136861"/>
            <a:ext cx="3292481" cy="423105"/>
          </a:xfrm>
          <a:prstGeom prst="rect">
            <a:avLst/>
          </a:prstGeom>
          <a:solidFill>
            <a:schemeClr val="accent5">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Individuals</a:t>
            </a:r>
          </a:p>
        </p:txBody>
      </p:sp>
      <p:sp>
        <p:nvSpPr>
          <p:cNvPr id="28" name="Rectangle 27">
            <a:extLst>
              <a:ext uri="{FF2B5EF4-FFF2-40B4-BE49-F238E27FC236}">
                <a16:creationId xmlns:a16="http://schemas.microsoft.com/office/drawing/2014/main" id="{6795465F-AC17-BE20-3CFF-7F84E01B1BBE}"/>
              </a:ext>
            </a:extLst>
          </p:cNvPr>
          <p:cNvSpPr/>
          <p:nvPr/>
        </p:nvSpPr>
        <p:spPr>
          <a:xfrm>
            <a:off x="640077" y="2637538"/>
            <a:ext cx="3281683" cy="3374655"/>
          </a:xfrm>
          <a:prstGeom prst="rect">
            <a:avLst/>
          </a:prstGeom>
          <a:noFill/>
          <a:ln w="28575">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0" name="TextBox 29">
            <a:extLst>
              <a:ext uri="{FF2B5EF4-FFF2-40B4-BE49-F238E27FC236}">
                <a16:creationId xmlns:a16="http://schemas.microsoft.com/office/drawing/2014/main" id="{DBD1D5DF-9FBB-BCB6-F9B9-9540AED57CF1}"/>
              </a:ext>
            </a:extLst>
          </p:cNvPr>
          <p:cNvSpPr txBox="1"/>
          <p:nvPr/>
        </p:nvSpPr>
        <p:spPr>
          <a:xfrm>
            <a:off x="640077" y="2650723"/>
            <a:ext cx="3185803" cy="3085460"/>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CA" sz="1300" dirty="0"/>
              <a:t>Adults who participated in skills training programs generally had better labour market outcomes than non-participants; experienced </a:t>
            </a:r>
            <a:r>
              <a:rPr lang="en-CA" sz="1300" b="1" dirty="0"/>
              <a:t>improved labour market attachment</a:t>
            </a:r>
            <a:r>
              <a:rPr lang="en-CA" sz="1300" dirty="0"/>
              <a:t>, were </a:t>
            </a:r>
            <a:r>
              <a:rPr lang="en-CA" sz="1300" b="1" dirty="0"/>
              <a:t>more likely to be employed</a:t>
            </a:r>
            <a:r>
              <a:rPr lang="en-CA" sz="1300" dirty="0"/>
              <a:t>, and had </a:t>
            </a:r>
            <a:r>
              <a:rPr lang="en-CA" sz="1300" b="1" dirty="0"/>
              <a:t>higher earnings. </a:t>
            </a:r>
            <a:endParaRPr lang="en-CA" sz="1300" b="1" dirty="0">
              <a:solidFill>
                <a:schemeClr val="tx1"/>
              </a:solidFill>
            </a:endParaRPr>
          </a:p>
          <a:p>
            <a:pPr marL="285750" indent="-285750">
              <a:buFont typeface="Arial" panose="020B0604020202020204" pitchFamily="34" charset="0"/>
              <a:buChar char="•"/>
            </a:pPr>
            <a:endParaRPr lang="en-CA" sz="1250" dirty="0">
              <a:solidFill>
                <a:schemeClr val="tx1"/>
              </a:solidFill>
            </a:endParaRPr>
          </a:p>
          <a:p>
            <a:pPr marL="285750" indent="-285750">
              <a:buFont typeface="Arial" panose="020B0604020202020204" pitchFamily="34" charset="0"/>
              <a:buChar char="•"/>
            </a:pPr>
            <a:r>
              <a:rPr lang="en-CA" sz="1300" dirty="0"/>
              <a:t>Foundational skills training for adults result in positive impacts including </a:t>
            </a:r>
            <a:r>
              <a:rPr lang="en-CA" sz="1300" b="1" dirty="0"/>
              <a:t>increased literacy scores</a:t>
            </a:r>
            <a:r>
              <a:rPr lang="en-CA" sz="1300" dirty="0"/>
              <a:t>, </a:t>
            </a:r>
            <a:r>
              <a:rPr lang="en-CA" sz="1300" b="1" dirty="0"/>
              <a:t>improved job performance</a:t>
            </a:r>
            <a:r>
              <a:rPr lang="en-CA" sz="1300" dirty="0"/>
              <a:t>, and increased </a:t>
            </a:r>
            <a:r>
              <a:rPr lang="en-CA" sz="1300" b="1" dirty="0"/>
              <a:t>job retention and earnings.</a:t>
            </a:r>
            <a:endParaRPr lang="en-CA" sz="1300" dirty="0"/>
          </a:p>
        </p:txBody>
      </p:sp>
      <p:sp>
        <p:nvSpPr>
          <p:cNvPr id="3" name="Rectangle 2">
            <a:extLst>
              <a:ext uri="{FF2B5EF4-FFF2-40B4-BE49-F238E27FC236}">
                <a16:creationId xmlns:a16="http://schemas.microsoft.com/office/drawing/2014/main" id="{734544FB-713B-92AC-E174-FFD1AD4709CB}"/>
              </a:ext>
            </a:extLst>
          </p:cNvPr>
          <p:cNvSpPr/>
          <p:nvPr/>
        </p:nvSpPr>
        <p:spPr>
          <a:xfrm>
            <a:off x="4459596" y="2130425"/>
            <a:ext cx="3292481" cy="423105"/>
          </a:xfrm>
          <a:prstGeom prst="rect">
            <a:avLst/>
          </a:prstGeom>
          <a:solidFill>
            <a:schemeClr val="accent4">
              <a:lumMod val="40000"/>
              <a:lumOff val="60000"/>
            </a:schemeClr>
          </a:solidFill>
          <a:ln>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Employers</a:t>
            </a:r>
          </a:p>
        </p:txBody>
      </p:sp>
      <p:sp>
        <p:nvSpPr>
          <p:cNvPr id="4" name="Rectangle 3">
            <a:extLst>
              <a:ext uri="{FF2B5EF4-FFF2-40B4-BE49-F238E27FC236}">
                <a16:creationId xmlns:a16="http://schemas.microsoft.com/office/drawing/2014/main" id="{09ED672E-3C19-9353-79DC-886C1B949353}"/>
              </a:ext>
            </a:extLst>
          </p:cNvPr>
          <p:cNvSpPr/>
          <p:nvPr/>
        </p:nvSpPr>
        <p:spPr>
          <a:xfrm>
            <a:off x="4459596" y="2636389"/>
            <a:ext cx="3292484" cy="3374655"/>
          </a:xfrm>
          <a:prstGeom prst="rect">
            <a:avLst/>
          </a:prstGeom>
          <a:noFill/>
          <a:ln w="28575">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B3B5CBE1-BCBC-92B8-270F-5009926BDF3D}"/>
              </a:ext>
            </a:extLst>
          </p:cNvPr>
          <p:cNvSpPr/>
          <p:nvPr/>
        </p:nvSpPr>
        <p:spPr>
          <a:xfrm>
            <a:off x="8162916" y="2130424"/>
            <a:ext cx="3292481" cy="423105"/>
          </a:xfrm>
          <a:prstGeom prst="rect">
            <a:avLst/>
          </a:prstGeom>
          <a:solidFill>
            <a:schemeClr val="accent1">
              <a:lumMod val="20000"/>
              <a:lumOff val="80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Economy &amp; Society</a:t>
            </a:r>
          </a:p>
        </p:txBody>
      </p:sp>
      <p:sp>
        <p:nvSpPr>
          <p:cNvPr id="8" name="Rectangle 7">
            <a:extLst>
              <a:ext uri="{FF2B5EF4-FFF2-40B4-BE49-F238E27FC236}">
                <a16:creationId xmlns:a16="http://schemas.microsoft.com/office/drawing/2014/main" id="{247BF389-CBEE-2166-4449-BB8F7FC405D8}"/>
              </a:ext>
            </a:extLst>
          </p:cNvPr>
          <p:cNvSpPr/>
          <p:nvPr/>
        </p:nvSpPr>
        <p:spPr>
          <a:xfrm>
            <a:off x="8162916" y="2636389"/>
            <a:ext cx="3292481" cy="3374655"/>
          </a:xfrm>
          <a:prstGeom prst="rect">
            <a:avLst/>
          </a:prstGeom>
          <a:noFill/>
          <a:ln w="28575">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TextBox 10">
            <a:extLst>
              <a:ext uri="{FF2B5EF4-FFF2-40B4-BE49-F238E27FC236}">
                <a16:creationId xmlns:a16="http://schemas.microsoft.com/office/drawing/2014/main" id="{501C3C4F-0AE2-6D58-765F-034395374F00}"/>
              </a:ext>
            </a:extLst>
          </p:cNvPr>
          <p:cNvSpPr txBox="1"/>
          <p:nvPr/>
        </p:nvSpPr>
        <p:spPr>
          <a:xfrm>
            <a:off x="8162913" y="2640563"/>
            <a:ext cx="3389010" cy="2299540"/>
          </a:xfrm>
          <a:prstGeom prst="rect">
            <a:avLst/>
          </a:prstGeom>
          <a:noFill/>
        </p:spPr>
        <p:txBody>
          <a:bodyPr wrap="square" lIns="91440" tIns="45720" rIns="91440" bIns="45720" anchor="t">
            <a:spAutoFit/>
          </a:bodyPr>
          <a:lstStyle/>
          <a:p>
            <a:pPr marL="171450" indent="-171450">
              <a:lnSpc>
                <a:spcPct val="105000"/>
              </a:lnSpc>
              <a:buSzPts val="1100"/>
              <a:buFont typeface="Arial" panose="020B0604020202020204" pitchFamily="34" charset="0"/>
              <a:buChar char="•"/>
            </a:pPr>
            <a:r>
              <a:rPr lang="en-CA" sz="1300" dirty="0">
                <a:ea typeface="Times New Roman" panose="02020603050405020304" pitchFamily="18" charset="0"/>
                <a:cs typeface="Times New Roman"/>
              </a:rPr>
              <a:t>Investments in </a:t>
            </a:r>
            <a:r>
              <a:rPr lang="en-CA" sz="1300" dirty="0">
                <a:effectLst/>
                <a:ea typeface="Times New Roman" panose="02020603050405020304" pitchFamily="18" charset="0"/>
                <a:cs typeface="Times New Roman"/>
              </a:rPr>
              <a:t>training</a:t>
            </a:r>
            <a:r>
              <a:rPr lang="en-CA" sz="1300" dirty="0">
                <a:ea typeface="Times New Roman" panose="02020603050405020304" pitchFamily="18" charset="0"/>
                <a:cs typeface="Times New Roman"/>
              </a:rPr>
              <a:t> leads to </a:t>
            </a:r>
            <a:r>
              <a:rPr lang="en-CA" sz="1300" dirty="0">
                <a:effectLst/>
                <a:ea typeface="Times New Roman" panose="02020603050405020304" pitchFamily="18" charset="0"/>
                <a:cs typeface="Times New Roman"/>
              </a:rPr>
              <a:t>GDP growth and fosters innovation in the economy.</a:t>
            </a:r>
            <a:r>
              <a:rPr lang="en-CA" sz="1300" dirty="0">
                <a:ea typeface="Times New Roman" panose="02020603050405020304" pitchFamily="18" charset="0"/>
                <a:cs typeface="Times New Roman"/>
              </a:rPr>
              <a:t> </a:t>
            </a:r>
            <a:r>
              <a:rPr lang="en-CA" sz="1300" dirty="0">
                <a:cs typeface="Times New Roman"/>
              </a:rPr>
              <a:t>A</a:t>
            </a:r>
            <a:r>
              <a:rPr lang="de-DE" sz="1300" dirty="0"/>
              <a:t> </a:t>
            </a:r>
            <a:r>
              <a:rPr lang="en-CA" sz="1300" dirty="0"/>
              <a:t>literacy score </a:t>
            </a:r>
            <a:r>
              <a:rPr lang="en-CA" sz="1300" b="1" dirty="0"/>
              <a:t>increase of 1% is estimated to lead to an increase in productivity and a 3% rise in GDP per capita.</a:t>
            </a:r>
            <a:endParaRPr lang="en-CA" sz="800" b="1" dirty="0">
              <a:cs typeface="Arial"/>
            </a:endParaRPr>
          </a:p>
          <a:p>
            <a:pPr marL="171450" indent="-171450">
              <a:lnSpc>
                <a:spcPct val="105000"/>
              </a:lnSpc>
              <a:buSzPts val="1100"/>
              <a:buFont typeface="Arial" panose="020B0604020202020204" pitchFamily="34" charset="0"/>
              <a:buChar char="•"/>
            </a:pPr>
            <a:endParaRPr lang="en-CA" sz="1300" dirty="0">
              <a:cs typeface="Times New Roman"/>
            </a:endParaRPr>
          </a:p>
          <a:p>
            <a:pPr marL="171450" indent="-171450">
              <a:lnSpc>
                <a:spcPct val="105000"/>
              </a:lnSpc>
              <a:buSzPts val="1100"/>
              <a:buFont typeface="Arial" panose="020B0604020202020204" pitchFamily="34" charset="0"/>
              <a:buChar char="•"/>
            </a:pPr>
            <a:endParaRPr lang="en-CA" sz="800" b="1" dirty="0">
              <a:cs typeface="Arial"/>
            </a:endParaRPr>
          </a:p>
          <a:p>
            <a:pPr marL="285750" indent="-285750">
              <a:lnSpc>
                <a:spcPct val="105000"/>
              </a:lnSpc>
              <a:buSzPts val="1100"/>
              <a:buFont typeface="Arial"/>
              <a:buChar char="•"/>
            </a:pPr>
            <a:endParaRPr lang="en-CA" sz="800" dirty="0">
              <a:ea typeface="+mn-lt"/>
              <a:cs typeface="+mn-lt"/>
            </a:endParaRPr>
          </a:p>
          <a:p>
            <a:pPr marL="171450" indent="-171450">
              <a:lnSpc>
                <a:spcPct val="105000"/>
              </a:lnSpc>
              <a:buSzPts val="1100"/>
              <a:buFont typeface="Arial" panose="020B0604020202020204" pitchFamily="34" charset="0"/>
              <a:buChar char="•"/>
            </a:pPr>
            <a:endParaRPr lang="en-CA" sz="1250" dirty="0">
              <a:solidFill>
                <a:srgbClr val="FF0000"/>
              </a:solidFill>
              <a:cs typeface="Times New Roman"/>
            </a:endParaRPr>
          </a:p>
          <a:p>
            <a:pPr>
              <a:lnSpc>
                <a:spcPct val="105000"/>
              </a:lnSpc>
              <a:buSzPts val="1100"/>
            </a:pPr>
            <a:endParaRPr lang="en-CA" sz="1300" dirty="0">
              <a:solidFill>
                <a:srgbClr val="000000"/>
              </a:solidFill>
              <a:cs typeface="Times New Roman"/>
            </a:endParaRPr>
          </a:p>
        </p:txBody>
      </p:sp>
      <p:cxnSp>
        <p:nvCxnSpPr>
          <p:cNvPr id="13" name="Straight Arrow Connector 12">
            <a:extLst>
              <a:ext uri="{FF2B5EF4-FFF2-40B4-BE49-F238E27FC236}">
                <a16:creationId xmlns:a16="http://schemas.microsoft.com/office/drawing/2014/main" id="{C7604232-ABF0-3D40-0BF9-BD828DCFA6CD}"/>
              </a:ext>
            </a:extLst>
          </p:cNvPr>
          <p:cNvCxnSpPr/>
          <p:nvPr/>
        </p:nvCxnSpPr>
        <p:spPr>
          <a:xfrm flipH="1">
            <a:off x="2322200" y="1781086"/>
            <a:ext cx="243840" cy="24384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941E8751-0068-A4C9-75D4-6C9AA89B14F0}"/>
              </a:ext>
            </a:extLst>
          </p:cNvPr>
          <p:cNvCxnSpPr>
            <a:cxnSpLocks/>
          </p:cNvCxnSpPr>
          <p:nvPr/>
        </p:nvCxnSpPr>
        <p:spPr>
          <a:xfrm>
            <a:off x="5989960" y="1746981"/>
            <a:ext cx="0" cy="31205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41DD6EDE-3E3E-26F2-8BC9-2BF6B2D2B372}"/>
              </a:ext>
            </a:extLst>
          </p:cNvPr>
          <p:cNvCxnSpPr>
            <a:cxnSpLocks/>
          </p:cNvCxnSpPr>
          <p:nvPr/>
        </p:nvCxnSpPr>
        <p:spPr>
          <a:xfrm>
            <a:off x="9660667" y="1769687"/>
            <a:ext cx="213573" cy="27794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61518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6983" y="985522"/>
            <a:ext cx="9384144" cy="4525963"/>
          </a:xfrm>
        </p:spPr>
        <p:txBody>
          <a:bodyPr>
            <a:normAutofit/>
          </a:bodyPr>
          <a:lstStyle/>
          <a:p>
            <a:pPr marL="0" indent="0">
              <a:buNone/>
            </a:pPr>
            <a:endParaRPr lang="fr-CA" sz="3600"/>
          </a:p>
          <a:p>
            <a:pPr marL="0" indent="0" algn="ctr">
              <a:buNone/>
            </a:pPr>
            <a:endParaRPr lang="fr-CA" sz="3600"/>
          </a:p>
          <a:p>
            <a:pPr marL="0" indent="0" algn="ctr">
              <a:buNone/>
            </a:pPr>
            <a:r>
              <a:rPr lang="en-CA" sz="3600" b="1"/>
              <a:t>3. Trends in Adult Learning and Training in Canada</a:t>
            </a:r>
            <a:endParaRPr lang="fr-CA" sz="3600" b="1"/>
          </a:p>
        </p:txBody>
      </p:sp>
      <p:sp>
        <p:nvSpPr>
          <p:cNvPr id="4" name="Slide Number Placeholder 3"/>
          <p:cNvSpPr>
            <a:spLocks noGrp="1"/>
          </p:cNvSpPr>
          <p:nvPr>
            <p:ph type="sldNum" sz="quarter" idx="12"/>
          </p:nvPr>
        </p:nvSpPr>
        <p:spPr/>
        <p:txBody>
          <a:bodyPr/>
          <a:lstStyle/>
          <a:p>
            <a:fld id="{2E86C063-E22E-2E4C-A523-54089486E38F}" type="slidenum">
              <a:rPr lang="en-US" smtClean="0"/>
              <a:t>15</a:t>
            </a:fld>
            <a:endParaRPr lang="en-US"/>
          </a:p>
        </p:txBody>
      </p:sp>
    </p:spTree>
    <p:extLst>
      <p:ext uri="{BB962C8B-B14F-4D97-AF65-F5344CB8AC3E}">
        <p14:creationId xmlns:p14="http://schemas.microsoft.com/office/powerpoint/2010/main" val="1040710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F846E7-6A38-BE8C-EE7F-6DDFC54BB5C7}"/>
              </a:ext>
            </a:extLst>
          </p:cNvPr>
          <p:cNvSpPr>
            <a:spLocks noGrp="1"/>
          </p:cNvSpPr>
          <p:nvPr>
            <p:ph type="sldNum" sz="quarter" idx="12"/>
          </p:nvPr>
        </p:nvSpPr>
        <p:spPr/>
        <p:txBody>
          <a:bodyPr/>
          <a:lstStyle/>
          <a:p>
            <a:fld id="{ABCE2B6B-7FFE-FA46-BED3-31567387080B}" type="slidenum">
              <a:rPr lang="en-US" dirty="0" smtClean="0"/>
              <a:t>16</a:t>
            </a:fld>
            <a:endParaRPr lang="en-US"/>
          </a:p>
        </p:txBody>
      </p:sp>
      <p:sp>
        <p:nvSpPr>
          <p:cNvPr id="4" name="TextBox 3">
            <a:extLst>
              <a:ext uri="{FF2B5EF4-FFF2-40B4-BE49-F238E27FC236}">
                <a16:creationId xmlns:a16="http://schemas.microsoft.com/office/drawing/2014/main" id="{A9465404-53CF-6AC9-4BAF-7CF3A090F9B4}"/>
              </a:ext>
            </a:extLst>
          </p:cNvPr>
          <p:cNvSpPr txBox="1"/>
          <p:nvPr/>
        </p:nvSpPr>
        <p:spPr>
          <a:xfrm>
            <a:off x="1891862" y="2488156"/>
            <a:ext cx="8408276" cy="477054"/>
          </a:xfrm>
          <a:prstGeom prst="rect">
            <a:avLst/>
          </a:prstGeom>
          <a:noFill/>
        </p:spPr>
        <p:txBody>
          <a:bodyPr wrap="square">
            <a:spAutoFit/>
          </a:bodyPr>
          <a:lstStyle/>
          <a:p>
            <a:pPr marL="0" indent="0" algn="ctr">
              <a:buNone/>
            </a:pPr>
            <a:r>
              <a:rPr lang="en-CA" sz="2500" b="1"/>
              <a:t>3.1 Canada-wide Adult Learning and Training trends</a:t>
            </a:r>
            <a:endParaRPr lang="fr-CA" sz="2500" b="1"/>
          </a:p>
        </p:txBody>
      </p:sp>
    </p:spTree>
    <p:extLst>
      <p:ext uri="{BB962C8B-B14F-4D97-AF65-F5344CB8AC3E}">
        <p14:creationId xmlns:p14="http://schemas.microsoft.com/office/powerpoint/2010/main" val="774956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F3C9E-2B35-D55D-E112-69FCDA6AD54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CA4EDD-1787-145C-908D-537EB8C87E11}"/>
              </a:ext>
            </a:extLst>
          </p:cNvPr>
          <p:cNvSpPr>
            <a:spLocks noGrp="1"/>
          </p:cNvSpPr>
          <p:nvPr>
            <p:ph type="sldNum" sz="quarter" idx="12"/>
          </p:nvPr>
        </p:nvSpPr>
        <p:spPr/>
        <p:txBody>
          <a:bodyPr/>
          <a:lstStyle/>
          <a:p>
            <a:pPr defTabSz="457200"/>
            <a:fld id="{ABCE2B6B-7FFE-FA46-BED3-31567387080B}" type="slidenum">
              <a:rPr lang="en-US">
                <a:solidFill>
                  <a:srgbClr val="000000">
                    <a:tint val="75000"/>
                  </a:srgbClr>
                </a:solidFill>
              </a:rPr>
              <a:pPr defTabSz="457200"/>
              <a:t>17</a:t>
            </a:fld>
            <a:endParaRPr lang="en-US">
              <a:solidFill>
                <a:srgbClr val="000000">
                  <a:tint val="75000"/>
                </a:srgbClr>
              </a:solidFill>
            </a:endParaRPr>
          </a:p>
        </p:txBody>
      </p:sp>
      <p:sp>
        <p:nvSpPr>
          <p:cNvPr id="13" name="TextBox 12">
            <a:extLst>
              <a:ext uri="{FF2B5EF4-FFF2-40B4-BE49-F238E27FC236}">
                <a16:creationId xmlns:a16="http://schemas.microsoft.com/office/drawing/2014/main" id="{B381049E-548C-698C-400F-81A85834A2B3}"/>
              </a:ext>
            </a:extLst>
          </p:cNvPr>
          <p:cNvSpPr txBox="1"/>
          <p:nvPr/>
        </p:nvSpPr>
        <p:spPr>
          <a:xfrm>
            <a:off x="609600" y="6386138"/>
            <a:ext cx="6121940" cy="200055"/>
          </a:xfrm>
          <a:prstGeom prst="rect">
            <a:avLst/>
          </a:prstGeom>
          <a:noFill/>
        </p:spPr>
        <p:txBody>
          <a:bodyPr wrap="square" lIns="91440" tIns="45720" rIns="91440" bIns="45720" rtlCol="0" anchor="t">
            <a:spAutoFit/>
          </a:bodyPr>
          <a:lstStyle/>
          <a:p>
            <a:r>
              <a:rPr lang="en-CA" sz="700">
                <a:solidFill>
                  <a:srgbClr val="000000"/>
                </a:solidFill>
                <a:latin typeface="Arial"/>
              </a:rPr>
              <a:t>Source: </a:t>
            </a:r>
            <a:r>
              <a:rPr lang="en-CA" sz="700"/>
              <a:t>Statistics Canada, </a:t>
            </a:r>
            <a:r>
              <a:rPr lang="en-CA" sz="700">
                <a:hlinkClick r:id="rId3"/>
              </a:rPr>
              <a:t>Canada leads the G7 for more educated workforce</a:t>
            </a:r>
            <a:r>
              <a:rPr lang="en-CA" sz="700"/>
              <a:t>  (2022); </a:t>
            </a:r>
            <a:r>
              <a:rPr lang="en-CA" sz="700">
                <a:solidFill>
                  <a:srgbClr val="000000"/>
                </a:solidFill>
                <a:latin typeface="Arial"/>
              </a:rPr>
              <a:t>OECD PIAAC (2023).</a:t>
            </a:r>
          </a:p>
        </p:txBody>
      </p:sp>
      <p:sp>
        <p:nvSpPr>
          <p:cNvPr id="5" name="Title 1">
            <a:extLst>
              <a:ext uri="{FF2B5EF4-FFF2-40B4-BE49-F238E27FC236}">
                <a16:creationId xmlns:a16="http://schemas.microsoft.com/office/drawing/2014/main" id="{BD75D3A6-70EB-ED19-8BA5-C1F46EC19989}"/>
              </a:ext>
            </a:extLst>
          </p:cNvPr>
          <p:cNvSpPr txBox="1">
            <a:spLocks/>
          </p:cNvSpPr>
          <p:nvPr/>
        </p:nvSpPr>
        <p:spPr>
          <a:xfrm>
            <a:off x="498278" y="350971"/>
            <a:ext cx="11560135" cy="617063"/>
          </a:xfrm>
          <a:prstGeom prst="rect">
            <a:avLst/>
          </a:prstGeom>
        </p:spPr>
        <p:txBody>
          <a:bodyPr>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a:spcAft>
                <a:spcPts val="600"/>
              </a:spcAft>
              <a:buClr>
                <a:srgbClr val="01A4B5"/>
              </a:buClr>
            </a:pPr>
            <a:r>
              <a:rPr lang="en-CA" sz="2000"/>
              <a:t>Canadians are highly educated and have a high level of skills, although many still lack foundational skills</a:t>
            </a:r>
          </a:p>
        </p:txBody>
      </p:sp>
      <p:sp>
        <p:nvSpPr>
          <p:cNvPr id="9" name="TextBox 8">
            <a:extLst>
              <a:ext uri="{FF2B5EF4-FFF2-40B4-BE49-F238E27FC236}">
                <a16:creationId xmlns:a16="http://schemas.microsoft.com/office/drawing/2014/main" id="{0A43A52D-3CBA-5BFC-274C-E2C688747077}"/>
              </a:ext>
            </a:extLst>
          </p:cNvPr>
          <p:cNvSpPr txBox="1"/>
          <p:nvPr/>
        </p:nvSpPr>
        <p:spPr>
          <a:xfrm>
            <a:off x="609600" y="6533540"/>
            <a:ext cx="6351037" cy="200055"/>
          </a:xfrm>
          <a:prstGeom prst="rect">
            <a:avLst/>
          </a:prstGeom>
          <a:noFill/>
        </p:spPr>
        <p:txBody>
          <a:bodyPr wrap="square">
            <a:spAutoFit/>
          </a:bodyPr>
          <a:lstStyle/>
          <a:p>
            <a:r>
              <a:rPr lang="en-CA" sz="700"/>
              <a:t>See Annex B for breakdown of PIAAC skill levels.</a:t>
            </a:r>
          </a:p>
        </p:txBody>
      </p:sp>
      <p:sp>
        <p:nvSpPr>
          <p:cNvPr id="4" name="Rectangle: Rounded Corners 3">
            <a:extLst>
              <a:ext uri="{FF2B5EF4-FFF2-40B4-BE49-F238E27FC236}">
                <a16:creationId xmlns:a16="http://schemas.microsoft.com/office/drawing/2014/main" id="{4DC8ABB7-8012-11C0-8FD5-24F50777124D}"/>
              </a:ext>
            </a:extLst>
          </p:cNvPr>
          <p:cNvSpPr/>
          <p:nvPr/>
        </p:nvSpPr>
        <p:spPr>
          <a:xfrm>
            <a:off x="1374300" y="1224392"/>
            <a:ext cx="10012691" cy="2003573"/>
          </a:xfrm>
          <a:prstGeom prst="roundRect">
            <a:avLst/>
          </a:prstGeom>
          <a:solidFill>
            <a:schemeClr val="bg1"/>
          </a:solidFill>
          <a:ln w="28575">
            <a:solidFill>
              <a:srgbClr val="CAEBE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A597652-B48B-ED87-D227-F0C25B777F1E}"/>
              </a:ext>
            </a:extLst>
          </p:cNvPr>
          <p:cNvSpPr txBox="1"/>
          <p:nvPr/>
        </p:nvSpPr>
        <p:spPr>
          <a:xfrm>
            <a:off x="1505086" y="1358361"/>
            <a:ext cx="9663888" cy="1846659"/>
          </a:xfrm>
          <a:prstGeom prst="rect">
            <a:avLst/>
          </a:prstGeom>
          <a:noFill/>
        </p:spPr>
        <p:txBody>
          <a:bodyPr wrap="square">
            <a:spAutoFit/>
          </a:bodyPr>
          <a:lstStyle/>
          <a:p>
            <a:pPr algn="l" rtl="0" fontAlgn="base"/>
            <a:r>
              <a:rPr lang="en-CA" sz="1200" b="1" i="0" u="none" strike="noStrike" dirty="0">
                <a:solidFill>
                  <a:srgbClr val="000000"/>
                </a:solidFill>
                <a:effectLst/>
                <a:latin typeface="Arial" panose="020B0604020202020204" pitchFamily="34" charset="0"/>
              </a:rPr>
              <a:t>57.5% of Canada’s working-age population (25-64) had a college or university credential in 2021: </a:t>
            </a:r>
            <a:r>
              <a:rPr lang="en-US" sz="1200" b="0" i="0" dirty="0">
                <a:solidFill>
                  <a:srgbClr val="000000"/>
                </a:solidFill>
                <a:effectLst/>
                <a:latin typeface="Arial" panose="020B0604020202020204" pitchFamily="34" charset="0"/>
              </a:rPr>
              <a:t>​</a:t>
            </a:r>
          </a:p>
          <a:p>
            <a:pPr algn="l" rtl="0" fontAlgn="base"/>
            <a:endParaRPr lang="en-US" sz="600" dirty="0">
              <a:solidFill>
                <a:srgbClr val="000000"/>
              </a:solidFill>
              <a:latin typeface="Arial" panose="020B0604020202020204" pitchFamily="34" charset="0"/>
            </a:endParaRPr>
          </a:p>
          <a:p>
            <a:pPr marL="285750" indent="-285750" algn="l" rtl="0" fontAlgn="base">
              <a:buFont typeface="Wingdings" panose="05000000000000000000" pitchFamily="2" charset="2"/>
              <a:buChar char="Ø"/>
            </a:pPr>
            <a:r>
              <a:rPr lang="en-CA" sz="1200" b="0" i="0" u="none" strike="noStrike" dirty="0">
                <a:solidFill>
                  <a:srgbClr val="000000"/>
                </a:solidFill>
                <a:effectLst/>
                <a:latin typeface="Arial" panose="020B0604020202020204" pitchFamily="34" charset="0"/>
              </a:rPr>
              <a:t>This is highest among G7 countries – Japan (55.6%), United States (50.3%), United Kingdom (50.1%), France (40.7%), Germany (31.1%) and Italy (20%).</a:t>
            </a:r>
          </a:p>
          <a:p>
            <a:pPr marL="285750" indent="-285750" algn="l" rtl="0" fontAlgn="base">
              <a:buFont typeface="Arial" panose="020B0604020202020204" pitchFamily="34" charset="0"/>
              <a:buChar char="•"/>
            </a:pPr>
            <a:endParaRPr lang="en-CA" sz="600" u="none" strike="noStrike" dirty="0">
              <a:solidFill>
                <a:srgbClr val="000000"/>
              </a:solidFill>
              <a:latin typeface="Arial" panose="020B0604020202020204" pitchFamily="34" charset="0"/>
            </a:endParaRPr>
          </a:p>
          <a:p>
            <a:pPr marL="285750" indent="-285750" algn="l" rtl="0" fontAlgn="base">
              <a:buFont typeface="Wingdings" panose="05000000000000000000" pitchFamily="2" charset="2"/>
              <a:buChar char="Ø"/>
            </a:pPr>
            <a:r>
              <a:rPr lang="en-CA" sz="1200" dirty="0">
                <a:latin typeface="Arial"/>
                <a:cs typeface="Arial"/>
              </a:rPr>
              <a:t>High college attainment rates are key to this standing; in 2021, nearly 24% of Canadians had a college certificate or diploma or similar credential as their highest level of education – above all other G7 countries and more than double the share in the United States (10.8%).​</a:t>
            </a:r>
          </a:p>
          <a:p>
            <a:pPr marL="285750" indent="-285750" algn="l" rtl="0" fontAlgn="base">
              <a:buFont typeface="Arial" panose="020B0604020202020204" pitchFamily="34" charset="0"/>
              <a:buChar char="•"/>
            </a:pPr>
            <a:endParaRPr lang="en-CA" sz="600" dirty="0">
              <a:solidFill>
                <a:srgbClr val="000000"/>
              </a:solidFill>
              <a:latin typeface="Arial" panose="020B0604020202020204" pitchFamily="34" charset="0"/>
            </a:endParaRPr>
          </a:p>
          <a:p>
            <a:pPr marL="285750" indent="-285750" algn="l" rtl="0" fontAlgn="base">
              <a:buFont typeface="Wingdings" panose="05000000000000000000" pitchFamily="2" charset="2"/>
              <a:buChar char="Ø"/>
            </a:pPr>
            <a:r>
              <a:rPr lang="en-CA" sz="1200" b="0" i="0" u="none" strike="noStrike" dirty="0">
                <a:solidFill>
                  <a:srgbClr val="000000"/>
                </a:solidFill>
                <a:effectLst/>
                <a:latin typeface="Arial" panose="020B0604020202020204" pitchFamily="34" charset="0"/>
              </a:rPr>
              <a:t>By contrast, only 32.9% of the Canadian population had a bachelor’s degree or higher in 2021 - below the United Kingdom (41.3%), the United States (39.5%) and Japan (34.2%).</a:t>
            </a:r>
            <a:endParaRPr lang="en-CA" sz="1200" b="0" i="0" dirty="0">
              <a:solidFill>
                <a:srgbClr val="000000"/>
              </a:solidFill>
              <a:effectLst/>
              <a:latin typeface="Arial" panose="020B0604020202020204" pitchFamily="34" charset="0"/>
            </a:endParaRPr>
          </a:p>
        </p:txBody>
      </p:sp>
      <p:sp>
        <p:nvSpPr>
          <p:cNvPr id="7" name="Rectangle: Rounded Corners 6">
            <a:extLst>
              <a:ext uri="{FF2B5EF4-FFF2-40B4-BE49-F238E27FC236}">
                <a16:creationId xmlns:a16="http://schemas.microsoft.com/office/drawing/2014/main" id="{9FE49037-EC52-760E-D197-1C4D66DF7CCD}"/>
              </a:ext>
            </a:extLst>
          </p:cNvPr>
          <p:cNvSpPr/>
          <p:nvPr/>
        </p:nvSpPr>
        <p:spPr>
          <a:xfrm>
            <a:off x="1374299" y="3409824"/>
            <a:ext cx="10012692" cy="1105157"/>
          </a:xfrm>
          <a:prstGeom prst="roundRect">
            <a:avLst/>
          </a:prstGeom>
          <a:solidFill>
            <a:schemeClr val="bg1"/>
          </a:solidFill>
          <a:ln w="28575">
            <a:solidFill>
              <a:srgbClr val="EEAFA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AE6D88A-EC7C-11BA-85CD-3B7592E82ADE}"/>
              </a:ext>
            </a:extLst>
          </p:cNvPr>
          <p:cNvSpPr txBox="1"/>
          <p:nvPr/>
        </p:nvSpPr>
        <p:spPr>
          <a:xfrm>
            <a:off x="1505086" y="3479494"/>
            <a:ext cx="10107037" cy="941796"/>
          </a:xfrm>
          <a:prstGeom prst="rect">
            <a:avLst/>
          </a:prstGeom>
          <a:noFill/>
        </p:spPr>
        <p:txBody>
          <a:bodyPr wrap="square">
            <a:spAutoFit/>
          </a:bodyPr>
          <a:lstStyle/>
          <a:p>
            <a:pPr marL="0" lvl="1" defTabSz="457200">
              <a:spcBef>
                <a:spcPct val="20000"/>
              </a:spcBef>
            </a:pPr>
            <a:r>
              <a:rPr lang="en-CA" sz="1200" dirty="0">
                <a:latin typeface="Arial"/>
                <a:cs typeface="Arial"/>
              </a:rPr>
              <a:t>The PIAAC (2023) survey found that </a:t>
            </a:r>
            <a:r>
              <a:rPr lang="en-CA" sz="1200" b="1" dirty="0">
                <a:latin typeface="Arial"/>
                <a:cs typeface="Arial"/>
              </a:rPr>
              <a:t>Canada ranks above the OECD </a:t>
            </a:r>
            <a:r>
              <a:rPr lang="en-CA" sz="1200" dirty="0">
                <a:latin typeface="Arial"/>
                <a:cs typeface="Arial"/>
              </a:rPr>
              <a:t>average in terms of literacy and numeracy skills. Specifically:</a:t>
            </a:r>
          </a:p>
          <a:p>
            <a:pPr marL="0" lvl="1" defTabSz="457200">
              <a:spcBef>
                <a:spcPct val="20000"/>
              </a:spcBef>
            </a:pPr>
            <a:endParaRPr lang="en-CA" sz="600" dirty="0">
              <a:latin typeface="Arial"/>
              <a:cs typeface="Arial"/>
            </a:endParaRPr>
          </a:p>
          <a:p>
            <a:pPr marL="171450" lvl="1" indent="-171450" defTabSz="457200">
              <a:spcBef>
                <a:spcPct val="20000"/>
              </a:spcBef>
              <a:buFont typeface="Wingdings" panose="05000000000000000000" pitchFamily="2" charset="2"/>
              <a:buChar char="Ø"/>
            </a:pPr>
            <a:r>
              <a:rPr lang="en-CA" sz="1200" dirty="0">
                <a:solidFill>
                  <a:srgbClr val="000000"/>
                </a:solidFill>
                <a:latin typeface="Arial"/>
              </a:rPr>
              <a:t>13.9% of the Canadian adult population was considered as having high proficiency in </a:t>
            </a:r>
            <a:r>
              <a:rPr lang="en-CA" sz="1200" b="1" dirty="0">
                <a:solidFill>
                  <a:srgbClr val="000000"/>
                </a:solidFill>
                <a:latin typeface="Arial"/>
              </a:rPr>
              <a:t>literacy</a:t>
            </a:r>
            <a:r>
              <a:rPr lang="en-CA" sz="1200" dirty="0">
                <a:solidFill>
                  <a:srgbClr val="000000"/>
                </a:solidFill>
                <a:latin typeface="Arial"/>
              </a:rPr>
              <a:t> vs. 11.6% for the OECD average.</a:t>
            </a:r>
          </a:p>
          <a:p>
            <a:pPr marL="171450" lvl="1" indent="-171450" defTabSz="457200">
              <a:spcBef>
                <a:spcPct val="20000"/>
              </a:spcBef>
              <a:buFont typeface="Wingdings" panose="05000000000000000000" pitchFamily="2" charset="2"/>
              <a:buChar char="Ø"/>
            </a:pPr>
            <a:endParaRPr lang="en-CA" sz="600" dirty="0">
              <a:solidFill>
                <a:srgbClr val="000000"/>
              </a:solidFill>
              <a:latin typeface="Arial"/>
            </a:endParaRPr>
          </a:p>
          <a:p>
            <a:pPr marL="171450" lvl="1" indent="-171450" defTabSz="457200">
              <a:spcBef>
                <a:spcPct val="20000"/>
              </a:spcBef>
              <a:buFont typeface="Wingdings" panose="05000000000000000000" pitchFamily="2" charset="2"/>
              <a:buChar char="Ø"/>
            </a:pPr>
            <a:r>
              <a:rPr lang="en-CA" sz="1200" dirty="0">
                <a:solidFill>
                  <a:srgbClr val="000000"/>
                </a:solidFill>
                <a:latin typeface="Arial"/>
              </a:rPr>
              <a:t>15% of the Canadian adult population was considered as having high proficiency in </a:t>
            </a:r>
            <a:r>
              <a:rPr lang="en-CA" sz="1200" b="1" dirty="0">
                <a:solidFill>
                  <a:srgbClr val="000000"/>
                </a:solidFill>
                <a:latin typeface="Arial"/>
              </a:rPr>
              <a:t>numeracy</a:t>
            </a:r>
            <a:r>
              <a:rPr lang="en-CA" sz="1200" dirty="0">
                <a:solidFill>
                  <a:srgbClr val="000000"/>
                </a:solidFill>
                <a:latin typeface="Arial"/>
              </a:rPr>
              <a:t> vs. 13.9% for the OECD average.</a:t>
            </a:r>
            <a:endParaRPr lang="en-CA" sz="1200" dirty="0">
              <a:solidFill>
                <a:srgbClr val="000000"/>
              </a:solidFill>
              <a:latin typeface="Arial"/>
              <a:cs typeface="Arial"/>
            </a:endParaRPr>
          </a:p>
        </p:txBody>
      </p:sp>
      <p:sp>
        <p:nvSpPr>
          <p:cNvPr id="11" name="Rectangle: Rounded Corners 10">
            <a:extLst>
              <a:ext uri="{FF2B5EF4-FFF2-40B4-BE49-F238E27FC236}">
                <a16:creationId xmlns:a16="http://schemas.microsoft.com/office/drawing/2014/main" id="{9E809493-13B5-F19F-28A9-7932165A0769}"/>
              </a:ext>
            </a:extLst>
          </p:cNvPr>
          <p:cNvSpPr/>
          <p:nvPr/>
        </p:nvSpPr>
        <p:spPr>
          <a:xfrm>
            <a:off x="1374298" y="4672819"/>
            <a:ext cx="10012693" cy="1364053"/>
          </a:xfrm>
          <a:prstGeom prst="roundRect">
            <a:avLst/>
          </a:prstGeom>
          <a:solidFill>
            <a:schemeClr val="bg1"/>
          </a:solidFill>
          <a:ln w="28575">
            <a:solidFill>
              <a:srgbClr val="F2BAC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B6730B8-E58F-6F0F-446A-EBEAAFFC498A}"/>
              </a:ext>
            </a:extLst>
          </p:cNvPr>
          <p:cNvSpPr txBox="1"/>
          <p:nvPr/>
        </p:nvSpPr>
        <p:spPr>
          <a:xfrm>
            <a:off x="1505086" y="4744361"/>
            <a:ext cx="9890554" cy="1264962"/>
          </a:xfrm>
          <a:prstGeom prst="rect">
            <a:avLst/>
          </a:prstGeom>
          <a:noFill/>
        </p:spPr>
        <p:txBody>
          <a:bodyPr wrap="square">
            <a:spAutoFit/>
          </a:bodyPr>
          <a:lstStyle/>
          <a:p>
            <a:pPr defTabSz="457200">
              <a:spcBef>
                <a:spcPct val="20000"/>
              </a:spcBef>
            </a:pPr>
            <a:r>
              <a:rPr lang="en-CA" sz="1200" b="1">
                <a:latin typeface="Arial"/>
                <a:cs typeface="Arial"/>
              </a:rPr>
              <a:t>Despite the relatively high literacy and numeracy scores, a large share of Canadian adults are considered “low-skilled” </a:t>
            </a:r>
            <a:r>
              <a:rPr lang="en-CA" sz="1200">
                <a:latin typeface="Arial"/>
                <a:cs typeface="Arial"/>
              </a:rPr>
              <a:t>(PIAAC, 2023):</a:t>
            </a:r>
          </a:p>
          <a:p>
            <a:pPr defTabSz="457200">
              <a:spcBef>
                <a:spcPct val="20000"/>
              </a:spcBef>
            </a:pPr>
            <a:endParaRPr lang="en-CA" sz="600">
              <a:latin typeface="Arial"/>
              <a:cs typeface="Arial"/>
            </a:endParaRPr>
          </a:p>
          <a:p>
            <a:pPr marL="171450" indent="-171450" defTabSz="457200">
              <a:spcBef>
                <a:spcPct val="20000"/>
              </a:spcBef>
              <a:buFont typeface="Wingdings" panose="05000000000000000000" pitchFamily="2" charset="2"/>
              <a:buChar char="Ø"/>
            </a:pPr>
            <a:r>
              <a:rPr lang="en-CA" sz="1200">
                <a:latin typeface="Arial"/>
                <a:cs typeface="Arial"/>
              </a:rPr>
              <a:t>19.3% of Canadian adults were considered as having low proficiency in </a:t>
            </a:r>
            <a:r>
              <a:rPr lang="en-CA" sz="1200" b="1">
                <a:latin typeface="Arial"/>
                <a:cs typeface="Arial"/>
              </a:rPr>
              <a:t>literacy</a:t>
            </a:r>
            <a:r>
              <a:rPr lang="en-CA" sz="1200">
                <a:latin typeface="Arial"/>
                <a:cs typeface="Arial"/>
              </a:rPr>
              <a:t> vs. 26.1% for the OECD average.</a:t>
            </a:r>
          </a:p>
          <a:p>
            <a:pPr marL="171450" indent="-171450" defTabSz="457200">
              <a:spcBef>
                <a:spcPct val="20000"/>
              </a:spcBef>
              <a:buFont typeface="Wingdings" panose="05000000000000000000" pitchFamily="2" charset="2"/>
              <a:buChar char="Ø"/>
            </a:pPr>
            <a:endParaRPr lang="en-CA" sz="600">
              <a:latin typeface="Arial"/>
              <a:cs typeface="Arial"/>
            </a:endParaRPr>
          </a:p>
          <a:p>
            <a:pPr marL="171450" indent="-171450" defTabSz="457200">
              <a:spcBef>
                <a:spcPct val="20000"/>
              </a:spcBef>
              <a:buFont typeface="Wingdings" panose="05000000000000000000" pitchFamily="2" charset="2"/>
              <a:buChar char="Ø"/>
            </a:pPr>
            <a:r>
              <a:rPr lang="en-CA" sz="1200">
                <a:latin typeface="Arial"/>
                <a:cs typeface="Arial"/>
              </a:rPr>
              <a:t>20.1% of Canadian adults were considered as having low proficiency in </a:t>
            </a:r>
            <a:r>
              <a:rPr lang="en-CA" sz="1200" b="1">
                <a:latin typeface="Arial"/>
                <a:cs typeface="Arial"/>
              </a:rPr>
              <a:t>numeracy</a:t>
            </a:r>
            <a:r>
              <a:rPr lang="en-CA" sz="1200">
                <a:latin typeface="Arial"/>
                <a:cs typeface="Arial"/>
              </a:rPr>
              <a:t> vs. 24.8% for the OECD average.</a:t>
            </a:r>
          </a:p>
          <a:p>
            <a:pPr marL="171450" indent="-171450" defTabSz="457200">
              <a:spcBef>
                <a:spcPct val="20000"/>
              </a:spcBef>
              <a:buFont typeface="Wingdings" panose="05000000000000000000" pitchFamily="2" charset="2"/>
              <a:buChar char="Ø"/>
            </a:pPr>
            <a:endParaRPr lang="en-CA" sz="600">
              <a:latin typeface="Arial"/>
              <a:cs typeface="Arial"/>
            </a:endParaRPr>
          </a:p>
          <a:p>
            <a:pPr marL="171450" indent="-171450" defTabSz="457200">
              <a:spcBef>
                <a:spcPct val="20000"/>
              </a:spcBef>
              <a:buFont typeface="Wingdings" panose="05000000000000000000" pitchFamily="2" charset="2"/>
              <a:buChar char="Ø"/>
            </a:pPr>
            <a:r>
              <a:rPr lang="en-CA" sz="1200">
                <a:latin typeface="Arial"/>
                <a:cs typeface="Arial"/>
              </a:rPr>
              <a:t>14.9% of Canadian adults were considered as having low proficiency in </a:t>
            </a:r>
            <a:r>
              <a:rPr lang="en-CA" sz="1200" b="1">
                <a:latin typeface="Arial"/>
                <a:cs typeface="Arial"/>
              </a:rPr>
              <a:t>both literacy and numeracy</a:t>
            </a:r>
            <a:r>
              <a:rPr lang="en-CA" sz="1200">
                <a:latin typeface="Arial"/>
                <a:cs typeface="Arial"/>
              </a:rPr>
              <a:t> vs. 19.9% for the OECD average.</a:t>
            </a:r>
          </a:p>
        </p:txBody>
      </p:sp>
      <p:pic>
        <p:nvPicPr>
          <p:cNvPr id="16" name="Graphic 15" descr="Chevron arrows with solid fill">
            <a:extLst>
              <a:ext uri="{FF2B5EF4-FFF2-40B4-BE49-F238E27FC236}">
                <a16:creationId xmlns:a16="http://schemas.microsoft.com/office/drawing/2014/main" id="{1451D676-FF07-6496-8DC2-0E65562EB8A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0824" y="1935697"/>
            <a:ext cx="485913" cy="460293"/>
          </a:xfrm>
          <a:prstGeom prst="rect">
            <a:avLst/>
          </a:prstGeom>
        </p:spPr>
      </p:pic>
      <p:pic>
        <p:nvPicPr>
          <p:cNvPr id="17" name="Graphic 16" descr="Chevron arrows with solid fill">
            <a:extLst>
              <a:ext uri="{FF2B5EF4-FFF2-40B4-BE49-F238E27FC236}">
                <a16:creationId xmlns:a16="http://schemas.microsoft.com/office/drawing/2014/main" id="{1BA35732-57D5-6919-074F-D0880152D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68201" y="3670034"/>
            <a:ext cx="485913" cy="460293"/>
          </a:xfrm>
          <a:prstGeom prst="rect">
            <a:avLst/>
          </a:prstGeom>
        </p:spPr>
      </p:pic>
      <p:pic>
        <p:nvPicPr>
          <p:cNvPr id="18" name="Graphic 17" descr="Chevron arrows with solid fill">
            <a:extLst>
              <a:ext uri="{FF2B5EF4-FFF2-40B4-BE49-F238E27FC236}">
                <a16:creationId xmlns:a16="http://schemas.microsoft.com/office/drawing/2014/main" id="{146D438C-796A-743C-93BD-37B51EBA23C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7277" y="5055999"/>
            <a:ext cx="485913" cy="460293"/>
          </a:xfrm>
          <a:prstGeom prst="rect">
            <a:avLst/>
          </a:prstGeom>
        </p:spPr>
      </p:pic>
    </p:spTree>
    <p:extLst>
      <p:ext uri="{BB962C8B-B14F-4D97-AF65-F5344CB8AC3E}">
        <p14:creationId xmlns:p14="http://schemas.microsoft.com/office/powerpoint/2010/main" val="2628848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087B0-013A-3698-3133-C855B98BF4A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56C7A8-CB97-B714-8522-FF1762835A4E}"/>
              </a:ext>
            </a:extLst>
          </p:cNvPr>
          <p:cNvSpPr>
            <a:spLocks noGrp="1"/>
          </p:cNvSpPr>
          <p:nvPr>
            <p:ph type="sldNum" sz="quarter" idx="12"/>
          </p:nvPr>
        </p:nvSpPr>
        <p:spPr/>
        <p:txBody>
          <a:bodyPr/>
          <a:lstStyle/>
          <a:p>
            <a:fld id="{ABCE2B6B-7FFE-FA46-BED3-31567387080B}" type="slidenum">
              <a:rPr lang="en-US" smtClean="0"/>
              <a:t>18</a:t>
            </a:fld>
            <a:endParaRPr lang="en-US"/>
          </a:p>
        </p:txBody>
      </p:sp>
      <p:sp>
        <p:nvSpPr>
          <p:cNvPr id="5" name="TextBox 4">
            <a:extLst>
              <a:ext uri="{FF2B5EF4-FFF2-40B4-BE49-F238E27FC236}">
                <a16:creationId xmlns:a16="http://schemas.microsoft.com/office/drawing/2014/main" id="{D99F49C0-229C-B1AC-23B6-B144B4242593}"/>
              </a:ext>
            </a:extLst>
          </p:cNvPr>
          <p:cNvSpPr txBox="1"/>
          <p:nvPr/>
        </p:nvSpPr>
        <p:spPr>
          <a:xfrm>
            <a:off x="530941" y="452935"/>
            <a:ext cx="10779789" cy="707886"/>
          </a:xfrm>
          <a:prstGeom prst="rect">
            <a:avLst/>
          </a:prstGeom>
          <a:noFill/>
        </p:spPr>
        <p:txBody>
          <a:bodyPr wrap="square" lIns="91440" tIns="45720" rIns="91440" bIns="45720" anchor="t">
            <a:spAutoFit/>
          </a:bodyPr>
          <a:lstStyle/>
          <a:p>
            <a:r>
              <a:rPr lang="en-CA" sz="2000" b="1"/>
              <a:t>Canada's PIAAC results have been around or above the OECD average over the past decade</a:t>
            </a:r>
          </a:p>
        </p:txBody>
      </p:sp>
      <p:sp>
        <p:nvSpPr>
          <p:cNvPr id="6" name="TextBox 5">
            <a:extLst>
              <a:ext uri="{FF2B5EF4-FFF2-40B4-BE49-F238E27FC236}">
                <a16:creationId xmlns:a16="http://schemas.microsoft.com/office/drawing/2014/main" id="{664FFEB7-EB53-D32C-B4B4-8EC2C2CF9480}"/>
              </a:ext>
            </a:extLst>
          </p:cNvPr>
          <p:cNvSpPr txBox="1"/>
          <p:nvPr/>
        </p:nvSpPr>
        <p:spPr>
          <a:xfrm>
            <a:off x="638091" y="4502407"/>
            <a:ext cx="5742831" cy="1229696"/>
          </a:xfrm>
          <a:prstGeom prst="rect">
            <a:avLst/>
          </a:prstGeom>
          <a:solidFill>
            <a:schemeClr val="accent6">
              <a:lumMod val="40000"/>
              <a:lumOff val="60000"/>
            </a:schemeClr>
          </a:solidFill>
          <a:ln w="19050">
            <a:solidFill>
              <a:schemeClr val="accent6">
                <a:lumMod val="40000"/>
                <a:lumOff val="60000"/>
              </a:schemeClr>
            </a:solidFill>
          </a:ln>
        </p:spPr>
        <p:txBody>
          <a:bodyPr wrap="square" lIns="91440" tIns="45720" rIns="91440" bIns="45720" rtlCol="0" anchor="t">
            <a:spAutoFit/>
          </a:bodyPr>
          <a:lstStyle/>
          <a:p>
            <a:pPr>
              <a:lnSpc>
                <a:spcPct val="125000"/>
              </a:lnSpc>
              <a:spcAft>
                <a:spcPts val="800"/>
              </a:spcAft>
            </a:pPr>
            <a:r>
              <a:rPr lang="en-CA" sz="1200" b="1" u="sng" kern="100" dirty="0">
                <a:effectLst/>
                <a:latin typeface="+mj-lt"/>
                <a:ea typeface="Aptos" panose="020B0004020202020204" pitchFamily="34" charset="0"/>
                <a:cs typeface="Times New Roman"/>
              </a:rPr>
              <a:t>NOTE</a:t>
            </a:r>
            <a:r>
              <a:rPr lang="en-CA" sz="1200" kern="100" dirty="0">
                <a:effectLst/>
                <a:latin typeface="+mj-lt"/>
                <a:ea typeface="Aptos" panose="020B0004020202020204" pitchFamily="34" charset="0"/>
                <a:cs typeface="Times New Roman"/>
              </a:rPr>
              <a:t>: As the 2012 PIAAC sample is different from the 2023 PIAAC sample, </a:t>
            </a:r>
            <a:r>
              <a:rPr lang="en-CA" sz="1200" u="sng" kern="100" dirty="0">
                <a:effectLst/>
                <a:latin typeface="+mj-lt"/>
                <a:ea typeface="Aptos" panose="020B0004020202020204" pitchFamily="34" charset="0"/>
                <a:cs typeface="Times New Roman"/>
              </a:rPr>
              <a:t>making an accurate and consistent comparison between the two cycles requires that the 2012 data be retroactively manipulated</a:t>
            </a:r>
            <a:r>
              <a:rPr lang="en-CA" sz="1200" kern="100" dirty="0">
                <a:effectLst/>
                <a:latin typeface="+mj-lt"/>
                <a:ea typeface="Aptos" panose="020B0004020202020204" pitchFamily="34" charset="0"/>
                <a:cs typeface="Times New Roman"/>
              </a:rPr>
              <a:t>. As a result, the 2012 data on this slide may </a:t>
            </a:r>
            <a:r>
              <a:rPr lang="en-CA" sz="1200" kern="100" dirty="0">
                <a:latin typeface="+mj-lt"/>
                <a:ea typeface="Aptos" panose="020B0004020202020204" pitchFamily="34" charset="0"/>
                <a:cs typeface="Times New Roman"/>
              </a:rPr>
              <a:t>slightly vary</a:t>
            </a:r>
            <a:r>
              <a:rPr lang="en-CA" sz="1200" kern="100" dirty="0">
                <a:effectLst/>
                <a:latin typeface="+mj-lt"/>
                <a:ea typeface="Aptos" panose="020B0004020202020204" pitchFamily="34" charset="0"/>
                <a:cs typeface="Times New Roman"/>
              </a:rPr>
              <a:t> from the previous version of the Adult Learning and Training deck, as well as what is publicly available on the OECD website.</a:t>
            </a:r>
            <a:r>
              <a:rPr lang="en-CA" sz="1200" kern="100" dirty="0">
                <a:effectLst/>
                <a:latin typeface="+mj-lt"/>
                <a:ea typeface="Aptos" panose="020B0004020202020204" pitchFamily="34" charset="0"/>
                <a:cs typeface="Arial"/>
              </a:rPr>
              <a:t>*</a:t>
            </a:r>
            <a:endParaRPr lang="en-CA" sz="1200" dirty="0">
              <a:latin typeface="+mj-lt"/>
              <a:cs typeface="Arial"/>
            </a:endParaRPr>
          </a:p>
        </p:txBody>
      </p:sp>
      <p:sp>
        <p:nvSpPr>
          <p:cNvPr id="8" name="TextBox 7">
            <a:extLst>
              <a:ext uri="{FF2B5EF4-FFF2-40B4-BE49-F238E27FC236}">
                <a16:creationId xmlns:a16="http://schemas.microsoft.com/office/drawing/2014/main" id="{DF613AC7-1491-BE51-6925-754505CE5598}"/>
              </a:ext>
            </a:extLst>
          </p:cNvPr>
          <p:cNvSpPr txBox="1"/>
          <p:nvPr/>
        </p:nvSpPr>
        <p:spPr>
          <a:xfrm>
            <a:off x="638091" y="1439526"/>
            <a:ext cx="5742831" cy="2878160"/>
          </a:xfrm>
          <a:prstGeom prst="rect">
            <a:avLst/>
          </a:prstGeom>
          <a:solidFill>
            <a:schemeClr val="bg2">
              <a:lumMod val="40000"/>
              <a:lumOff val="60000"/>
            </a:schemeClr>
          </a:solidFill>
        </p:spPr>
        <p:txBody>
          <a:bodyPr wrap="square" lIns="91440" tIns="45720" rIns="91440" bIns="45720" rtlCol="0" anchor="t">
            <a:spAutoFit/>
          </a:bodyPr>
          <a:lstStyle/>
          <a:p>
            <a:r>
              <a:rPr lang="en-CA" sz="1200" b="1">
                <a:latin typeface="Arial"/>
                <a:cs typeface="Arial"/>
              </a:rPr>
              <a:t>Between the first cycle of PIAAC (2012) and second cycle (2023) of PIAAC:</a:t>
            </a:r>
          </a:p>
          <a:p>
            <a:endParaRPr lang="en-CA" sz="1200" b="1">
              <a:latin typeface="Arial"/>
              <a:cs typeface="Arial"/>
            </a:endParaRPr>
          </a:p>
          <a:p>
            <a:pPr marL="171450" indent="-171450">
              <a:lnSpc>
                <a:spcPct val="125000"/>
              </a:lnSpc>
              <a:buFont typeface="Wingdings" panose="05000000000000000000" pitchFamily="2" charset="2"/>
              <a:buChar char="Ø"/>
            </a:pPr>
            <a:r>
              <a:rPr lang="en-CA" sz="1200"/>
              <a:t>Average numeracy scores in Canada increased from 266 to 272 points, while average literacy scores have not changed significantly. By comparison, the OECD average numeracy and literacy scores did not significantly change. </a:t>
            </a:r>
            <a:endParaRPr lang="en-CA" sz="1200">
              <a:cs typeface="Arial"/>
            </a:endParaRPr>
          </a:p>
          <a:p>
            <a:pPr marL="171450" indent="-171450">
              <a:buFont typeface="Wingdings" panose="05000000000000000000" pitchFamily="2" charset="2"/>
              <a:buChar char="Ø"/>
            </a:pPr>
            <a:endParaRPr lang="en-CA" sz="1200"/>
          </a:p>
          <a:p>
            <a:pPr marL="171450" indent="-171450">
              <a:lnSpc>
                <a:spcPct val="125000"/>
              </a:lnSpc>
              <a:buFont typeface="Wingdings" panose="05000000000000000000" pitchFamily="2" charset="2"/>
              <a:buChar char="Ø"/>
            </a:pPr>
            <a:r>
              <a:rPr lang="en-CA" sz="1200"/>
              <a:t>In Canada, the share of adults considered as having low numeracy skills decreased by 3.5 percentage points, while it did not change significantly for the OECD average.</a:t>
            </a:r>
          </a:p>
          <a:p>
            <a:pPr marL="171450" indent="-171450">
              <a:buFont typeface="Wingdings" panose="05000000000000000000" pitchFamily="2" charset="2"/>
              <a:buChar char="Ø"/>
            </a:pPr>
            <a:endParaRPr lang="en-CA" sz="1150"/>
          </a:p>
          <a:p>
            <a:pPr marL="171450" indent="-171450">
              <a:lnSpc>
                <a:spcPct val="125000"/>
              </a:lnSpc>
              <a:buFont typeface="Wingdings" panose="05000000000000000000" pitchFamily="2" charset="2"/>
              <a:buChar char="Ø"/>
            </a:pPr>
            <a:r>
              <a:rPr lang="en-CA" sz="1200"/>
              <a:t>In Canada, the share of adults considered as having low literacy skills has not significantly changed. By comparison, the OECD average share of adults considered as having low literacy skills increased by 5.5 percentage points.</a:t>
            </a:r>
            <a:endParaRPr lang="en-CA" sz="1200">
              <a:solidFill>
                <a:srgbClr val="FF0000"/>
              </a:solidFill>
            </a:endParaRPr>
          </a:p>
        </p:txBody>
      </p:sp>
      <p:sp>
        <p:nvSpPr>
          <p:cNvPr id="14" name="TextBox 13">
            <a:extLst>
              <a:ext uri="{FF2B5EF4-FFF2-40B4-BE49-F238E27FC236}">
                <a16:creationId xmlns:a16="http://schemas.microsoft.com/office/drawing/2014/main" id="{61A9786C-84F9-F58B-CD9B-68811182A544}"/>
              </a:ext>
            </a:extLst>
          </p:cNvPr>
          <p:cNvSpPr txBox="1"/>
          <p:nvPr/>
        </p:nvSpPr>
        <p:spPr>
          <a:xfrm>
            <a:off x="530941" y="6356351"/>
            <a:ext cx="10860148" cy="523220"/>
          </a:xfrm>
          <a:prstGeom prst="rect">
            <a:avLst/>
          </a:prstGeom>
          <a:noFill/>
        </p:spPr>
        <p:txBody>
          <a:bodyPr wrap="square" lIns="91440" tIns="45720" rIns="91440" bIns="45720" rtlCol="0" anchor="t">
            <a:spAutoFit/>
          </a:bodyPr>
          <a:lstStyle/>
          <a:p>
            <a:r>
              <a:rPr lang="en-CA" sz="700"/>
              <a:t>* The figures on this slide exclude the Territories in 2012 (note: 2023 Canadian PIAAC data does not include the Territories). 2023 Canadian PIAAC data on this slide also excludes doorstep interviews (people who were unable to communicate in English or French).</a:t>
            </a:r>
          </a:p>
          <a:p>
            <a:r>
              <a:rPr lang="en-CA" sz="700">
                <a:cs typeface="Arial"/>
              </a:rPr>
              <a:t>** Only OECD countries that were surveyed in the first round of PIAAC in 2012 are included in the OECD average calculation.</a:t>
            </a:r>
            <a:endParaRPr lang="en-CA" sz="700"/>
          </a:p>
          <a:p>
            <a:r>
              <a:rPr lang="en-CA" sz="700"/>
              <a:t>Source: OECD PIAAC (2012, 2023); </a:t>
            </a:r>
            <a:r>
              <a:rPr lang="en-CA" sz="700">
                <a:solidFill>
                  <a:srgbClr val="000000"/>
                </a:solidFill>
                <a:latin typeface="Arial"/>
                <a:cs typeface="Calibri"/>
              </a:rPr>
              <a:t>Essential Skills in Canada – New Results from the Programme for the International Assessment of Adult Competences (PIAAC) 2023, Labour Market and Skills Research Division/Economic Policy Directorate, 2024</a:t>
            </a:r>
            <a:endParaRPr lang="en-CA" sz="700"/>
          </a:p>
          <a:p>
            <a:endParaRPr lang="en-CA" sz="700">
              <a:highlight>
                <a:srgbClr val="FFFF00"/>
              </a:highlight>
            </a:endParaRPr>
          </a:p>
        </p:txBody>
      </p:sp>
      <p:graphicFrame>
        <p:nvGraphicFramePr>
          <p:cNvPr id="4" name="Chart 3">
            <a:extLst>
              <a:ext uri="{FF2B5EF4-FFF2-40B4-BE49-F238E27FC236}">
                <a16:creationId xmlns:a16="http://schemas.microsoft.com/office/drawing/2014/main" id="{595CF798-C204-E3F3-7A33-8D09D3DBD5D2}"/>
              </a:ext>
            </a:extLst>
          </p:cNvPr>
          <p:cNvGraphicFramePr>
            <a:graphicFrameLocks/>
          </p:cNvGraphicFramePr>
          <p:nvPr>
            <p:extLst>
              <p:ext uri="{D42A27DB-BD31-4B8C-83A1-F6EECF244321}">
                <p14:modId xmlns:p14="http://schemas.microsoft.com/office/powerpoint/2010/main" val="3135187189"/>
              </p:ext>
            </p:extLst>
          </p:nvPr>
        </p:nvGraphicFramePr>
        <p:xfrm>
          <a:off x="7118620" y="3772485"/>
          <a:ext cx="4112597" cy="24852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a:extLst>
              <a:ext uri="{FF2B5EF4-FFF2-40B4-BE49-F238E27FC236}">
                <a16:creationId xmlns:a16="http://schemas.microsoft.com/office/drawing/2014/main" id="{33CB4DDB-6C89-8378-0CB6-4CECE39E1B62}"/>
              </a:ext>
            </a:extLst>
          </p:cNvPr>
          <p:cNvGraphicFramePr>
            <a:graphicFrameLocks/>
          </p:cNvGraphicFramePr>
          <p:nvPr>
            <p:extLst>
              <p:ext uri="{D42A27DB-BD31-4B8C-83A1-F6EECF244321}">
                <p14:modId xmlns:p14="http://schemas.microsoft.com/office/powerpoint/2010/main" val="2540127788"/>
              </p:ext>
            </p:extLst>
          </p:nvPr>
        </p:nvGraphicFramePr>
        <p:xfrm>
          <a:off x="7239546" y="1201038"/>
          <a:ext cx="4016518" cy="248529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11434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91F7B1C1-254C-E36D-A358-C0B6F651860F}"/>
              </a:ext>
            </a:extLst>
          </p:cNvPr>
          <p:cNvSpPr>
            <a:spLocks noGrp="1"/>
          </p:cNvSpPr>
          <p:nvPr>
            <p:ph type="title"/>
          </p:nvPr>
        </p:nvSpPr>
        <p:spPr>
          <a:xfrm>
            <a:off x="633782" y="392555"/>
            <a:ext cx="10469492" cy="647700"/>
          </a:xfrm>
        </p:spPr>
        <p:txBody>
          <a:bodyPr>
            <a:noAutofit/>
          </a:bodyPr>
          <a:lstStyle/>
          <a:p>
            <a:pPr eaLnBrk="1" hangingPunct="1">
              <a:spcBef>
                <a:spcPct val="0"/>
              </a:spcBef>
              <a:buClrTx/>
            </a:pPr>
            <a:r>
              <a:rPr lang="en-CA" sz="2000">
                <a:latin typeface="+mn-lt"/>
                <a:cs typeface="Times New Roman" panose="02020603050405020304" pitchFamily="18" charset="0"/>
              </a:rPr>
              <a:t>Many Canadian adults do not participate in learning and training</a:t>
            </a:r>
            <a:endParaRPr lang="en-CA" altLang="en-US" sz="2000">
              <a:latin typeface="+mn-lt"/>
              <a:cs typeface="Times New Roman" panose="02020603050405020304" pitchFamily="18" charset="0"/>
            </a:endParaRPr>
          </a:p>
        </p:txBody>
      </p:sp>
      <p:sp>
        <p:nvSpPr>
          <p:cNvPr id="6" name="TextBox 5">
            <a:extLst>
              <a:ext uri="{FF2B5EF4-FFF2-40B4-BE49-F238E27FC236}">
                <a16:creationId xmlns:a16="http://schemas.microsoft.com/office/drawing/2014/main" id="{7789EE55-803C-E84B-4BD1-9B859FAD520B}"/>
              </a:ext>
            </a:extLst>
          </p:cNvPr>
          <p:cNvSpPr txBox="1"/>
          <p:nvPr/>
        </p:nvSpPr>
        <p:spPr>
          <a:xfrm>
            <a:off x="600682" y="6431576"/>
            <a:ext cx="10299160" cy="461665"/>
          </a:xfrm>
          <a:prstGeom prst="rect">
            <a:avLst/>
          </a:prstGeom>
          <a:noFill/>
        </p:spPr>
        <p:txBody>
          <a:bodyPr wrap="square" lIns="91440" tIns="45720" rIns="91440" bIns="45720" anchor="t">
            <a:spAutoFit/>
          </a:bodyPr>
          <a:lstStyle/>
          <a:p>
            <a:r>
              <a:rPr lang="en-CA" sz="800">
                <a:solidFill>
                  <a:srgbClr val="000000"/>
                </a:solidFill>
                <a:latin typeface="Arial"/>
              </a:rPr>
              <a:t>Source: OECD PIAAC (2023),  OECD PIAAC (2012); Adult Learning and Foundational Skills: Findings from the first cycle of the Programme for the International assessment of Adult Competencies, GoC &amp; CMEC (2021); An overview of PIAAC research activities, ESDC (2016).</a:t>
            </a:r>
          </a:p>
          <a:p>
            <a:r>
              <a:rPr lang="en-CA" sz="800">
                <a:cs typeface="Arial"/>
              </a:rPr>
              <a:t>Note: Annex C provides a description of characteristics of adults who participate in learning/training.</a:t>
            </a:r>
          </a:p>
        </p:txBody>
      </p:sp>
      <p:sp>
        <p:nvSpPr>
          <p:cNvPr id="7" name="Slide Number Placeholder 1">
            <a:extLst>
              <a:ext uri="{FF2B5EF4-FFF2-40B4-BE49-F238E27FC236}">
                <a16:creationId xmlns:a16="http://schemas.microsoft.com/office/drawing/2014/main" id="{D93E8032-C980-E4A1-DA36-614950E37E5B}"/>
              </a:ext>
            </a:extLst>
          </p:cNvPr>
          <p:cNvSpPr txBox="1">
            <a:spLocks/>
          </p:cNvSpPr>
          <p:nvPr/>
        </p:nvSpPr>
        <p:spPr>
          <a:xfrm>
            <a:off x="11225719" y="6431576"/>
            <a:ext cx="284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CE2B6B-7FFE-FA46-BED3-31567387080B}" type="slidenum">
              <a:rPr lang="en-US" sz="1200" smtClean="0">
                <a:solidFill>
                  <a:schemeClr val="bg1">
                    <a:lumMod val="50000"/>
                  </a:schemeClr>
                </a:solidFill>
              </a:rPr>
              <a:pPr/>
              <a:t>19</a:t>
            </a:fld>
            <a:endParaRPr lang="en-US" sz="1200">
              <a:solidFill>
                <a:schemeClr val="bg1">
                  <a:lumMod val="50000"/>
                </a:schemeClr>
              </a:solidFill>
            </a:endParaRPr>
          </a:p>
        </p:txBody>
      </p:sp>
      <p:sp>
        <p:nvSpPr>
          <p:cNvPr id="8" name="Rectangle 7">
            <a:extLst>
              <a:ext uri="{FF2B5EF4-FFF2-40B4-BE49-F238E27FC236}">
                <a16:creationId xmlns:a16="http://schemas.microsoft.com/office/drawing/2014/main" id="{80115097-759A-8681-E0CB-10AEDF3790D5}"/>
              </a:ext>
            </a:extLst>
          </p:cNvPr>
          <p:cNvSpPr/>
          <p:nvPr/>
        </p:nvSpPr>
        <p:spPr>
          <a:xfrm>
            <a:off x="633782" y="1140853"/>
            <a:ext cx="10924653" cy="695798"/>
          </a:xfrm>
          <a:prstGeom prst="rect">
            <a:avLst/>
          </a:prstGeom>
          <a:solidFill>
            <a:schemeClr val="accent5">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1400" b="1">
                <a:solidFill>
                  <a:schemeClr val="tx1"/>
                </a:solidFill>
                <a:cs typeface="Arial"/>
              </a:rPr>
              <a:t>In 2023, only 58% of adults participated in adult learning. The </a:t>
            </a:r>
            <a:r>
              <a:rPr lang="en-US" sz="1400" b="1" u="sng">
                <a:solidFill>
                  <a:schemeClr val="tx1"/>
                </a:solidFill>
                <a:cs typeface="Arial"/>
              </a:rPr>
              <a:t>majority</a:t>
            </a:r>
            <a:r>
              <a:rPr lang="en-US" sz="1400" b="1">
                <a:solidFill>
                  <a:schemeClr val="tx1"/>
                </a:solidFill>
                <a:cs typeface="Arial"/>
              </a:rPr>
              <a:t> (85%) of those who participated in adult learning </a:t>
            </a:r>
            <a:r>
              <a:rPr lang="en-US" sz="1400" b="1" u="sng">
                <a:solidFill>
                  <a:schemeClr val="tx1"/>
                </a:solidFill>
                <a:cs typeface="Arial"/>
              </a:rPr>
              <a:t>did so for job-related reasons</a:t>
            </a:r>
            <a:r>
              <a:rPr lang="en-US" sz="1400">
                <a:solidFill>
                  <a:schemeClr val="tx1"/>
                </a:solidFill>
                <a:cs typeface="Arial"/>
              </a:rPr>
              <a:t> (i.e., to improve their job performance, enhance career prospects, etc.).</a:t>
            </a:r>
            <a:endParaRPr lang="en-US" sz="1400">
              <a:solidFill>
                <a:schemeClr val="tx1"/>
              </a:solidFill>
            </a:endParaRPr>
          </a:p>
        </p:txBody>
      </p:sp>
      <p:graphicFrame>
        <p:nvGraphicFramePr>
          <p:cNvPr id="9" name="Chart 8">
            <a:extLst>
              <a:ext uri="{FF2B5EF4-FFF2-40B4-BE49-F238E27FC236}">
                <a16:creationId xmlns:a16="http://schemas.microsoft.com/office/drawing/2014/main" id="{A13E15FC-E38B-181F-1EDE-550FBB1BBABA}"/>
              </a:ext>
            </a:extLst>
          </p:cNvPr>
          <p:cNvGraphicFramePr/>
          <p:nvPr>
            <p:extLst>
              <p:ext uri="{D42A27DB-BD31-4B8C-83A1-F6EECF244321}">
                <p14:modId xmlns:p14="http://schemas.microsoft.com/office/powerpoint/2010/main" val="1458505792"/>
              </p:ext>
            </p:extLst>
          </p:nvPr>
        </p:nvGraphicFramePr>
        <p:xfrm>
          <a:off x="430561" y="2034849"/>
          <a:ext cx="5877642" cy="4100546"/>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a:extLst>
              <a:ext uri="{FF2B5EF4-FFF2-40B4-BE49-F238E27FC236}">
                <a16:creationId xmlns:a16="http://schemas.microsoft.com/office/drawing/2014/main" id="{56F10261-ADB3-BDFB-F9C5-ABE630855E46}"/>
              </a:ext>
            </a:extLst>
          </p:cNvPr>
          <p:cNvSpPr/>
          <p:nvPr/>
        </p:nvSpPr>
        <p:spPr>
          <a:xfrm>
            <a:off x="6592592" y="2492197"/>
            <a:ext cx="4739408" cy="2938695"/>
          </a:xfrm>
          <a:prstGeom prst="rect">
            <a:avLst/>
          </a:prstGeom>
          <a:solidFill>
            <a:srgbClr val="F2BAC7"/>
          </a:solidFill>
          <a:ln>
            <a:solidFill>
              <a:srgbClr val="F2BA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3" name="TextBox 12">
            <a:extLst>
              <a:ext uri="{FF2B5EF4-FFF2-40B4-BE49-F238E27FC236}">
                <a16:creationId xmlns:a16="http://schemas.microsoft.com/office/drawing/2014/main" id="{B59DCA3C-A01F-02EB-66F1-DAB8857CD8DD}"/>
              </a:ext>
            </a:extLst>
          </p:cNvPr>
          <p:cNvSpPr txBox="1"/>
          <p:nvPr/>
        </p:nvSpPr>
        <p:spPr>
          <a:xfrm>
            <a:off x="6698874" y="2635075"/>
            <a:ext cx="4526845" cy="2741584"/>
          </a:xfrm>
          <a:prstGeom prst="rect">
            <a:avLst/>
          </a:prstGeom>
          <a:noFill/>
        </p:spPr>
        <p:txBody>
          <a:bodyPr wrap="square" lIns="91440" tIns="45720" rIns="91440" bIns="45720" rtlCol="0" anchor="t">
            <a:spAutoFit/>
          </a:bodyPr>
          <a:lstStyle/>
          <a:p>
            <a:pPr>
              <a:lnSpc>
                <a:spcPct val="125000"/>
              </a:lnSpc>
            </a:pPr>
            <a:r>
              <a:rPr lang="en-US" sz="1400" b="1" dirty="0">
                <a:cs typeface="Arial"/>
              </a:rPr>
              <a:t>Did you know? </a:t>
            </a:r>
          </a:p>
          <a:p>
            <a:pPr>
              <a:lnSpc>
                <a:spcPct val="125000"/>
              </a:lnSpc>
            </a:pPr>
            <a:endParaRPr lang="en-US" sz="800" b="1" dirty="0">
              <a:solidFill>
                <a:schemeClr val="tx1"/>
              </a:solidFill>
              <a:cs typeface="Arial"/>
            </a:endParaRPr>
          </a:p>
          <a:p>
            <a:pPr marL="285750" indent="-285750">
              <a:lnSpc>
                <a:spcPct val="125000"/>
              </a:lnSpc>
              <a:buFont typeface="Arial" panose="020B0604020202020204" pitchFamily="34" charset="0"/>
              <a:buChar char="•"/>
            </a:pPr>
            <a:r>
              <a:rPr lang="en-US" sz="1300" dirty="0">
                <a:cs typeface="Arial"/>
              </a:rPr>
              <a:t>D</a:t>
            </a:r>
            <a:r>
              <a:rPr lang="en-CA" sz="1300" dirty="0" err="1">
                <a:cs typeface="Arial"/>
              </a:rPr>
              <a:t>ata</a:t>
            </a:r>
            <a:r>
              <a:rPr lang="en-CA" sz="1300" dirty="0">
                <a:cs typeface="Arial"/>
              </a:rPr>
              <a:t> from the First Cycle of PIAAC (2012) found that although Canada’s adult learning participation rate (58%) was higher than the OECD average (48%), it was still lower relative to leading countries such as New Zealand (67%) and Denmark (67%).</a:t>
            </a:r>
          </a:p>
          <a:p>
            <a:pPr marL="285750" indent="-285750">
              <a:lnSpc>
                <a:spcPct val="125000"/>
              </a:lnSpc>
              <a:buFont typeface="Arial" panose="020B0604020202020204" pitchFamily="34" charset="0"/>
              <a:buChar char="•"/>
            </a:pPr>
            <a:endParaRPr lang="en-CA" sz="1300" dirty="0">
              <a:cs typeface="Arial"/>
            </a:endParaRPr>
          </a:p>
          <a:p>
            <a:pPr marL="285750" indent="-285750">
              <a:lnSpc>
                <a:spcPct val="125000"/>
              </a:lnSpc>
              <a:buFont typeface="Arial" panose="020B0604020202020204" pitchFamily="34" charset="0"/>
              <a:buChar char="•"/>
            </a:pPr>
            <a:r>
              <a:rPr lang="en-US" sz="1300" dirty="0">
                <a:cs typeface="Arial"/>
              </a:rPr>
              <a:t>NOTE: Additional adult learning and training results from the Second Cycle of PIAAC (2023) will be incorporated once available.</a:t>
            </a:r>
          </a:p>
        </p:txBody>
      </p:sp>
    </p:spTree>
    <p:extLst>
      <p:ext uri="{BB962C8B-B14F-4D97-AF65-F5344CB8AC3E}">
        <p14:creationId xmlns:p14="http://schemas.microsoft.com/office/powerpoint/2010/main" val="4056508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211" y="494508"/>
            <a:ext cx="8445731" cy="358084"/>
          </a:xfrm>
        </p:spPr>
        <p:txBody>
          <a:bodyPr>
            <a:noAutofit/>
          </a:bodyPr>
          <a:lstStyle/>
          <a:p>
            <a:r>
              <a:rPr lang="fr-CA" sz="2800">
                <a:latin typeface="+mj-lt"/>
              </a:rPr>
              <a:t> </a:t>
            </a:r>
            <a:r>
              <a:rPr lang="fr-CA" sz="2800" err="1">
                <a:latin typeface="+mj-lt"/>
              </a:rPr>
              <a:t>Overview</a:t>
            </a:r>
            <a:endParaRPr lang="en-CA" sz="2800" err="1">
              <a:latin typeface="+mj-lt"/>
            </a:endParaRPr>
          </a:p>
        </p:txBody>
      </p:sp>
      <p:sp>
        <p:nvSpPr>
          <p:cNvPr id="4" name="Slide Number Placeholder 3"/>
          <p:cNvSpPr>
            <a:spLocks noGrp="1"/>
          </p:cNvSpPr>
          <p:nvPr>
            <p:ph type="sldNum" sz="quarter" idx="12"/>
          </p:nvPr>
        </p:nvSpPr>
        <p:spPr/>
        <p:txBody>
          <a:bodyPr/>
          <a:lstStyle/>
          <a:p>
            <a:fld id="{2E86C063-E22E-2E4C-A523-54089486E38F}" type="slidenum">
              <a:rPr lang="en-US" smtClean="0"/>
              <a:pPr/>
              <a:t>2</a:t>
            </a:fld>
            <a:endParaRPr lang="en-US"/>
          </a:p>
        </p:txBody>
      </p:sp>
      <p:sp>
        <p:nvSpPr>
          <p:cNvPr id="6" name="TextBox 5"/>
          <p:cNvSpPr txBox="1"/>
          <p:nvPr/>
        </p:nvSpPr>
        <p:spPr>
          <a:xfrm>
            <a:off x="1080035" y="2418280"/>
            <a:ext cx="6638560" cy="413896"/>
          </a:xfrm>
          <a:prstGeom prst="rect">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lnSpc>
                <a:spcPct val="114000"/>
              </a:lnSpc>
              <a:spcAft>
                <a:spcPts val="1200"/>
              </a:spcAft>
              <a:buFont typeface="Wingdings" panose="05000000000000000000" pitchFamily="2" charset="2"/>
              <a:buChar char="Ø"/>
            </a:pPr>
            <a:r>
              <a:rPr lang="en-CA" sz="2000" b="1"/>
              <a:t>Part 1: Context</a:t>
            </a:r>
          </a:p>
        </p:txBody>
      </p:sp>
      <p:sp>
        <p:nvSpPr>
          <p:cNvPr id="5" name="TextBox 4"/>
          <p:cNvSpPr txBox="1"/>
          <p:nvPr/>
        </p:nvSpPr>
        <p:spPr>
          <a:xfrm>
            <a:off x="1080036" y="2992908"/>
            <a:ext cx="6638561" cy="764312"/>
          </a:xfrm>
          <a:prstGeom prst="rect">
            <a:avLst/>
          </a:prstGeom>
          <a:solidFill>
            <a:schemeClr val="accent3">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lnSpc>
                <a:spcPct val="114000"/>
              </a:lnSpc>
              <a:spcAft>
                <a:spcPts val="1200"/>
              </a:spcAft>
              <a:buFont typeface="Wingdings" panose="05000000000000000000" pitchFamily="2" charset="2"/>
              <a:buChar char="Ø"/>
            </a:pPr>
            <a:r>
              <a:rPr lang="en-CA" sz="2000" b="1"/>
              <a:t>Part 2: What is Adult Learning and Training, Who are the key stakeholders, and Why is it important?</a:t>
            </a:r>
            <a:endParaRPr lang="en-CA" sz="2000" b="1">
              <a:latin typeface="Century Gothic" panose="020B0502020202020204" pitchFamily="34" charset="0"/>
            </a:endParaRPr>
          </a:p>
        </p:txBody>
      </p:sp>
      <p:sp>
        <p:nvSpPr>
          <p:cNvPr id="11" name="TextBox 10">
            <a:extLst>
              <a:ext uri="{FF2B5EF4-FFF2-40B4-BE49-F238E27FC236}">
                <a16:creationId xmlns:a16="http://schemas.microsoft.com/office/drawing/2014/main" id="{9E0A5EE8-822D-49AB-A3ED-7CB7BB382242}"/>
              </a:ext>
            </a:extLst>
          </p:cNvPr>
          <p:cNvSpPr txBox="1"/>
          <p:nvPr/>
        </p:nvSpPr>
        <p:spPr>
          <a:xfrm>
            <a:off x="1080036" y="3840345"/>
            <a:ext cx="6638563" cy="764761"/>
          </a:xfrm>
          <a:prstGeom prst="rect">
            <a:avLst/>
          </a:prstGeom>
          <a:solidFill>
            <a:schemeClr val="accent6">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lnSpc>
                <a:spcPct val="114000"/>
              </a:lnSpc>
              <a:spcAft>
                <a:spcPts val="1200"/>
              </a:spcAft>
              <a:buFont typeface="Wingdings" panose="05000000000000000000" pitchFamily="2" charset="2"/>
              <a:buChar char="Ø"/>
            </a:pPr>
            <a:r>
              <a:rPr lang="en-CA" sz="2000" b="1"/>
              <a:t>Part 3: Canada-wide trends, under-represented groups, data considerations</a:t>
            </a:r>
          </a:p>
        </p:txBody>
      </p:sp>
      <p:sp>
        <p:nvSpPr>
          <p:cNvPr id="7" name="TextBox 6">
            <a:extLst>
              <a:ext uri="{FF2B5EF4-FFF2-40B4-BE49-F238E27FC236}">
                <a16:creationId xmlns:a16="http://schemas.microsoft.com/office/drawing/2014/main" id="{88D7D882-869F-5D9F-FE2D-16E16F38607D}"/>
              </a:ext>
            </a:extLst>
          </p:cNvPr>
          <p:cNvSpPr txBox="1"/>
          <p:nvPr/>
        </p:nvSpPr>
        <p:spPr>
          <a:xfrm>
            <a:off x="639699" y="1113603"/>
            <a:ext cx="9640256"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ct val="20000"/>
              </a:spcBef>
            </a:pPr>
            <a:r>
              <a:rPr lang="en-CA" sz="2000" b="1">
                <a:cs typeface="Arial"/>
              </a:rPr>
              <a:t>The purpose of this deck is to provide a summary of trends and key data regarding adult learning and training in Canada, including identify gaps and key challenges.</a:t>
            </a:r>
          </a:p>
          <a:p>
            <a:pPr algn="l"/>
            <a:endParaRPr lang="en-US">
              <a:cs typeface="Arial"/>
            </a:endParaRPr>
          </a:p>
        </p:txBody>
      </p:sp>
      <p:sp>
        <p:nvSpPr>
          <p:cNvPr id="12" name="TextBox 11">
            <a:extLst>
              <a:ext uri="{FF2B5EF4-FFF2-40B4-BE49-F238E27FC236}">
                <a16:creationId xmlns:a16="http://schemas.microsoft.com/office/drawing/2014/main" id="{D20548C3-70F3-D73F-AB13-3379FE294928}"/>
              </a:ext>
            </a:extLst>
          </p:cNvPr>
          <p:cNvSpPr txBox="1"/>
          <p:nvPr/>
        </p:nvSpPr>
        <p:spPr>
          <a:xfrm>
            <a:off x="759441" y="5167442"/>
            <a:ext cx="11027096"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ct val="20000"/>
              </a:spcBef>
            </a:pPr>
            <a:r>
              <a:rPr lang="en-CA" sz="2000">
                <a:cs typeface="Arial"/>
              </a:rPr>
              <a:t>It will examine the issue from a </a:t>
            </a:r>
            <a:r>
              <a:rPr lang="en-CA" sz="2000" b="1">
                <a:cs typeface="Arial"/>
              </a:rPr>
              <a:t>high-level, strategic policy</a:t>
            </a:r>
            <a:r>
              <a:rPr lang="en-CA" sz="2000">
                <a:cs typeface="Arial"/>
              </a:rPr>
              <a:t> perspective.</a:t>
            </a:r>
          </a:p>
          <a:p>
            <a:pPr algn="l"/>
            <a:endParaRPr lang="en-US">
              <a:cs typeface="Arial"/>
            </a:endParaRPr>
          </a:p>
        </p:txBody>
      </p:sp>
    </p:spTree>
    <p:extLst>
      <p:ext uri="{BB962C8B-B14F-4D97-AF65-F5344CB8AC3E}">
        <p14:creationId xmlns:p14="http://schemas.microsoft.com/office/powerpoint/2010/main" val="514442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F1A32243-89D8-A70A-345D-70449CB26240}"/>
              </a:ext>
            </a:extLst>
          </p:cNvPr>
          <p:cNvSpPr/>
          <p:nvPr/>
        </p:nvSpPr>
        <p:spPr>
          <a:xfrm>
            <a:off x="625170" y="3725673"/>
            <a:ext cx="5340524" cy="2346678"/>
          </a:xfrm>
          <a:prstGeom prst="rect">
            <a:avLst/>
          </a:prstGeom>
          <a:solidFill>
            <a:srgbClr val="EAF7F8"/>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Rectangle 22">
            <a:extLst>
              <a:ext uri="{FF2B5EF4-FFF2-40B4-BE49-F238E27FC236}">
                <a16:creationId xmlns:a16="http://schemas.microsoft.com/office/drawing/2014/main" id="{C9449229-E385-6E8E-5FC5-98A226D5CC67}"/>
              </a:ext>
            </a:extLst>
          </p:cNvPr>
          <p:cNvSpPr/>
          <p:nvPr/>
        </p:nvSpPr>
        <p:spPr>
          <a:xfrm>
            <a:off x="621348" y="971895"/>
            <a:ext cx="5329982" cy="2657822"/>
          </a:xfrm>
          <a:prstGeom prst="rect">
            <a:avLst/>
          </a:prstGeom>
          <a:solidFill>
            <a:schemeClr val="accent6">
              <a:lumMod val="40000"/>
              <a:lumOff val="60000"/>
            </a:schemeClr>
          </a:solid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44C26089-F4BD-7689-4B0F-F2053B7CDB0E}"/>
              </a:ext>
            </a:extLst>
          </p:cNvPr>
          <p:cNvSpPr>
            <a:spLocks noGrp="1"/>
          </p:cNvSpPr>
          <p:nvPr>
            <p:ph type="title"/>
          </p:nvPr>
        </p:nvSpPr>
        <p:spPr>
          <a:xfrm>
            <a:off x="755515" y="378176"/>
            <a:ext cx="10972800" cy="456055"/>
          </a:xfrm>
        </p:spPr>
        <p:txBody>
          <a:bodyPr vert="horz" lIns="91440" tIns="45720" rIns="91440" bIns="45720" rtlCol="0" anchor="t">
            <a:normAutofit/>
          </a:bodyPr>
          <a:lstStyle/>
          <a:p>
            <a:r>
              <a:rPr lang="en-US" sz="2000"/>
              <a:t>Participation in post-secondary education is relatively low among adult learners</a:t>
            </a:r>
          </a:p>
        </p:txBody>
      </p:sp>
      <p:sp>
        <p:nvSpPr>
          <p:cNvPr id="7" name="TextBox 6">
            <a:extLst>
              <a:ext uri="{FF2B5EF4-FFF2-40B4-BE49-F238E27FC236}">
                <a16:creationId xmlns:a16="http://schemas.microsoft.com/office/drawing/2014/main" id="{BA47D9A8-2714-177C-0FCD-2C3441D0EDE6}"/>
              </a:ext>
            </a:extLst>
          </p:cNvPr>
          <p:cNvSpPr txBox="1"/>
          <p:nvPr/>
        </p:nvSpPr>
        <p:spPr>
          <a:xfrm>
            <a:off x="6101396" y="5841518"/>
            <a:ext cx="4521123" cy="461665"/>
          </a:xfrm>
          <a:prstGeom prst="rect">
            <a:avLst/>
          </a:prstGeom>
          <a:noFill/>
        </p:spPr>
        <p:txBody>
          <a:bodyPr wrap="square" lIns="91440" tIns="45720" rIns="91440" bIns="45720" rtlCol="0" anchor="t">
            <a:spAutoFit/>
          </a:bodyPr>
          <a:lstStyle/>
          <a:p>
            <a:pPr defTabSz="457200"/>
            <a:r>
              <a:rPr lang="en-CA" sz="800">
                <a:solidFill>
                  <a:srgbClr val="000000"/>
                </a:solidFill>
                <a:latin typeface="Arial"/>
              </a:rPr>
              <a:t>Source: </a:t>
            </a:r>
            <a:r>
              <a:rPr lang="en-CA" sz="800">
                <a:solidFill>
                  <a:srgbClr val="000000"/>
                </a:solidFill>
                <a:ea typeface="+mn-lt"/>
                <a:cs typeface="+mn-lt"/>
              </a:rPr>
              <a:t>Statistics Canada. Table 37-10-0015-01  Postsecondary enrolments, by credential type, age group, registration status, program type and gender, 2022 to 2023</a:t>
            </a:r>
            <a:endParaRPr lang="en-CA" sz="800" i="1">
              <a:solidFill>
                <a:srgbClr val="000000"/>
              </a:solidFill>
              <a:latin typeface="Arial"/>
              <a:cs typeface="Arial"/>
            </a:endParaRPr>
          </a:p>
          <a:p>
            <a:pPr defTabSz="457200"/>
            <a:endParaRPr lang="en-CA" sz="800">
              <a:solidFill>
                <a:srgbClr val="000000"/>
              </a:solidFill>
              <a:latin typeface="Arial"/>
              <a:cs typeface="Arial"/>
            </a:endParaRPr>
          </a:p>
        </p:txBody>
      </p:sp>
      <p:sp>
        <p:nvSpPr>
          <p:cNvPr id="20" name="TextBox 19">
            <a:extLst>
              <a:ext uri="{FF2B5EF4-FFF2-40B4-BE49-F238E27FC236}">
                <a16:creationId xmlns:a16="http://schemas.microsoft.com/office/drawing/2014/main" id="{A3EDB908-33BD-B798-DB36-66C418E264D9}"/>
              </a:ext>
            </a:extLst>
          </p:cNvPr>
          <p:cNvSpPr txBox="1"/>
          <p:nvPr/>
        </p:nvSpPr>
        <p:spPr>
          <a:xfrm>
            <a:off x="765040" y="1102749"/>
            <a:ext cx="5198900" cy="2881000"/>
          </a:xfrm>
          <a:prstGeom prst="rect">
            <a:avLst/>
          </a:prstGeom>
          <a:noFill/>
        </p:spPr>
        <p:txBody>
          <a:bodyPr wrap="square" lIns="91440" tIns="45720" rIns="91440" bIns="45720" anchor="t">
            <a:spAutoFit/>
          </a:bodyPr>
          <a:lstStyle/>
          <a:p>
            <a:pPr marL="285750" indent="-285750">
              <a:spcBef>
                <a:spcPct val="20000"/>
              </a:spcBef>
              <a:buFont typeface="Arial"/>
              <a:buChar char="•"/>
            </a:pPr>
            <a:r>
              <a:rPr lang="en-CA" sz="1250" dirty="0">
                <a:ea typeface="+mn-lt"/>
                <a:cs typeface="+mn-lt"/>
              </a:rPr>
              <a:t>Enrolment in traditional PSE programs (i.e., Bachelors, Masters, and PhDs) is significantly more common for those aged 29 years and younger, who account for 83% of total enrolment.</a:t>
            </a:r>
            <a:br>
              <a:rPr lang="en-CA" sz="1250" dirty="0">
                <a:ea typeface="+mn-lt"/>
                <a:cs typeface="+mn-lt"/>
              </a:rPr>
            </a:br>
            <a:endParaRPr lang="en-US" sz="1250" dirty="0">
              <a:highlight>
                <a:srgbClr val="EEAFA4"/>
              </a:highlight>
              <a:cs typeface="Arial"/>
            </a:endParaRPr>
          </a:p>
          <a:p>
            <a:pPr marL="285750" indent="-285750">
              <a:spcBef>
                <a:spcPct val="20000"/>
              </a:spcBef>
              <a:buFont typeface="Arial"/>
              <a:buChar char="•"/>
            </a:pPr>
            <a:r>
              <a:rPr lang="en-CA" sz="1250" dirty="0">
                <a:ea typeface="+mn-lt"/>
                <a:cs typeface="+mn-lt"/>
              </a:rPr>
              <a:t>Enrolment in all other PSE programs (i.e., training, technical, career, etc.) is comparatively higher for older adult learners, with those aged 30 years and older accounting for 27% of total enrolment (almost double their enrolment rate in traditional PSE programs).  </a:t>
            </a:r>
            <a:br>
              <a:rPr lang="en-CA" sz="1250" dirty="0">
                <a:ea typeface="+mn-lt"/>
                <a:cs typeface="+mn-lt"/>
              </a:rPr>
            </a:br>
            <a:br>
              <a:rPr lang="en-CA" sz="1250" dirty="0">
                <a:ea typeface="+mn-lt"/>
                <a:cs typeface="+mn-lt"/>
              </a:rPr>
            </a:br>
            <a:r>
              <a:rPr lang="en-CA" sz="1250" i="1" dirty="0">
                <a:ea typeface="+mn-lt"/>
                <a:cs typeface="+mn-lt"/>
              </a:rPr>
              <a:t>(Note that non-traditional training does not include training outside PSE institutions due to lack of comparable data.)</a:t>
            </a:r>
            <a:br>
              <a:rPr lang="en-CA" sz="1250" dirty="0">
                <a:ea typeface="+mn-lt"/>
                <a:cs typeface="+mn-lt"/>
              </a:rPr>
            </a:br>
            <a:br>
              <a:rPr lang="en-CA" sz="1250" dirty="0">
                <a:ea typeface="+mn-lt"/>
                <a:cs typeface="+mn-lt"/>
              </a:rPr>
            </a:br>
            <a:endParaRPr lang="en-CA" sz="1250" dirty="0">
              <a:ea typeface="+mn-lt"/>
              <a:cs typeface="+mn-lt"/>
            </a:endParaRPr>
          </a:p>
        </p:txBody>
      </p:sp>
      <p:sp>
        <p:nvSpPr>
          <p:cNvPr id="22" name="TextBox 21">
            <a:extLst>
              <a:ext uri="{FF2B5EF4-FFF2-40B4-BE49-F238E27FC236}">
                <a16:creationId xmlns:a16="http://schemas.microsoft.com/office/drawing/2014/main" id="{E9544C92-16CD-E6CE-5C2F-F9F8B22CD7E9}"/>
              </a:ext>
            </a:extLst>
          </p:cNvPr>
          <p:cNvSpPr txBox="1"/>
          <p:nvPr/>
        </p:nvSpPr>
        <p:spPr>
          <a:xfrm>
            <a:off x="760872" y="3847768"/>
            <a:ext cx="5329481" cy="2224583"/>
          </a:xfrm>
          <a:prstGeom prst="rect">
            <a:avLst/>
          </a:prstGeom>
          <a:noFill/>
        </p:spPr>
        <p:txBody>
          <a:bodyPr wrap="square">
            <a:spAutoFit/>
          </a:bodyPr>
          <a:lstStyle/>
          <a:p>
            <a:pPr marL="285750" indent="-285750" defTabSz="457200">
              <a:spcBef>
                <a:spcPct val="20000"/>
              </a:spcBef>
              <a:buFont typeface="Arial"/>
              <a:buChar char="•"/>
            </a:pPr>
            <a:r>
              <a:rPr lang="en-CA" sz="1250">
                <a:latin typeface="Arial"/>
                <a:cs typeface="Arial"/>
              </a:rPr>
              <a:t>Adults who went back to PSE later in life were more likely than younger learners to: </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be married or have a partner </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have children </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have previously attended PSE between the ages of 18-24</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be employed or have career experience </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earn more money at work</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use money earned from work, private bank loans, or lines of credit to pay for more PSE </a:t>
            </a:r>
          </a:p>
        </p:txBody>
      </p:sp>
      <p:sp>
        <p:nvSpPr>
          <p:cNvPr id="31" name="TextBox 30">
            <a:extLst>
              <a:ext uri="{FF2B5EF4-FFF2-40B4-BE49-F238E27FC236}">
                <a16:creationId xmlns:a16="http://schemas.microsoft.com/office/drawing/2014/main" id="{9C00785D-03A0-DC06-C4B0-204F6FC8E688}"/>
              </a:ext>
            </a:extLst>
          </p:cNvPr>
          <p:cNvSpPr txBox="1"/>
          <p:nvPr/>
        </p:nvSpPr>
        <p:spPr>
          <a:xfrm>
            <a:off x="892512" y="6396335"/>
            <a:ext cx="8844875" cy="584775"/>
          </a:xfrm>
          <a:prstGeom prst="rect">
            <a:avLst/>
          </a:prstGeom>
          <a:noFill/>
        </p:spPr>
        <p:txBody>
          <a:bodyPr wrap="square" lIns="91440" tIns="45720" rIns="91440" bIns="45720" rtlCol="0" anchor="t">
            <a:spAutoFit/>
          </a:bodyPr>
          <a:lstStyle/>
          <a:p>
            <a:pPr defTabSz="457200"/>
            <a:r>
              <a:rPr lang="en-CA" sz="800">
                <a:solidFill>
                  <a:srgbClr val="000000"/>
                </a:solidFill>
                <a:latin typeface="Arial"/>
              </a:rPr>
              <a:t>Source: </a:t>
            </a:r>
            <a:r>
              <a:rPr lang="en-CA" sz="800">
                <a:solidFill>
                  <a:srgbClr val="000000"/>
                </a:solidFill>
                <a:ea typeface="+mn-lt"/>
                <a:cs typeface="+mn-lt"/>
              </a:rPr>
              <a:t>Statistics Canada. Table 37-10-0015-01  Postsecondary enrolments, by credential type, age group, registration status, program type and gender, 2022 to 2023; SRDC. (2020) </a:t>
            </a:r>
            <a:r>
              <a:rPr lang="en-CA" sz="800">
                <a:solidFill>
                  <a:srgbClr val="000000"/>
                </a:solidFill>
                <a:ea typeface="+mn-lt"/>
                <a:cs typeface="+mn-lt"/>
                <a:hlinkClick r:id="rId2"/>
              </a:rPr>
              <a:t>“Characteristics of Adults Who Return to Education: Understanding Barriers to Adult Learning – Final Report.”</a:t>
            </a:r>
            <a:endParaRPr lang="en-CA" sz="800">
              <a:solidFill>
                <a:srgbClr val="000000"/>
              </a:solidFill>
              <a:latin typeface="Arial"/>
              <a:cs typeface="Arial"/>
            </a:endParaRPr>
          </a:p>
          <a:p>
            <a:pPr defTabSz="457200"/>
            <a:endParaRPr lang="en-CA" sz="800" i="1">
              <a:solidFill>
                <a:srgbClr val="000000"/>
              </a:solidFill>
              <a:latin typeface="Arial"/>
              <a:cs typeface="Arial"/>
            </a:endParaRPr>
          </a:p>
          <a:p>
            <a:pPr defTabSz="457200"/>
            <a:endParaRPr lang="en-CA" sz="800">
              <a:solidFill>
                <a:srgbClr val="000000"/>
              </a:solidFill>
              <a:latin typeface="Arial"/>
              <a:cs typeface="Arial"/>
            </a:endParaRPr>
          </a:p>
        </p:txBody>
      </p:sp>
      <p:sp>
        <p:nvSpPr>
          <p:cNvPr id="32" name="Slide Number Placeholder 1">
            <a:extLst>
              <a:ext uri="{FF2B5EF4-FFF2-40B4-BE49-F238E27FC236}">
                <a16:creationId xmlns:a16="http://schemas.microsoft.com/office/drawing/2014/main" id="{170B2B86-05E4-9211-6517-9FFF6204A147}"/>
              </a:ext>
            </a:extLst>
          </p:cNvPr>
          <p:cNvSpPr txBox="1">
            <a:spLocks/>
          </p:cNvSpPr>
          <p:nvPr/>
        </p:nvSpPr>
        <p:spPr>
          <a:xfrm>
            <a:off x="11225719" y="6431576"/>
            <a:ext cx="284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CE2B6B-7FFE-FA46-BED3-31567387080B}" type="slidenum">
              <a:rPr lang="en-US" sz="1200" smtClean="0">
                <a:solidFill>
                  <a:schemeClr val="bg1">
                    <a:lumMod val="50000"/>
                  </a:schemeClr>
                </a:solidFill>
              </a:rPr>
              <a:pPr/>
              <a:t>20</a:t>
            </a:fld>
            <a:endParaRPr lang="en-US" sz="1200">
              <a:solidFill>
                <a:schemeClr val="bg1">
                  <a:lumMod val="50000"/>
                </a:schemeClr>
              </a:solidFill>
            </a:endParaRPr>
          </a:p>
        </p:txBody>
      </p:sp>
      <p:sp>
        <p:nvSpPr>
          <p:cNvPr id="3" name="TextBox 2">
            <a:extLst>
              <a:ext uri="{FF2B5EF4-FFF2-40B4-BE49-F238E27FC236}">
                <a16:creationId xmlns:a16="http://schemas.microsoft.com/office/drawing/2014/main" id="{49E9B704-56D3-26D1-D3B7-248350D89F4E}"/>
              </a:ext>
            </a:extLst>
          </p:cNvPr>
          <p:cNvSpPr txBox="1"/>
          <p:nvPr/>
        </p:nvSpPr>
        <p:spPr>
          <a:xfrm>
            <a:off x="6101396" y="5314436"/>
            <a:ext cx="5934686" cy="584775"/>
          </a:xfrm>
          <a:prstGeom prst="rect">
            <a:avLst/>
          </a:prstGeom>
          <a:noFill/>
        </p:spPr>
        <p:txBody>
          <a:bodyPr wrap="square" lIns="91440" tIns="45720" rIns="91440" bIns="45720" rtlCol="0" anchor="t">
            <a:spAutoFit/>
          </a:bodyPr>
          <a:lstStyle/>
          <a:p>
            <a:pPr defTabSz="457200"/>
            <a:r>
              <a:rPr lang="en-CA" sz="800">
                <a:solidFill>
                  <a:srgbClr val="000000"/>
                </a:solidFill>
                <a:latin typeface="Arial"/>
                <a:cs typeface="Arial"/>
              </a:rPr>
              <a:t>*Note: PSE</a:t>
            </a:r>
            <a:r>
              <a:rPr lang="en-CA" sz="800">
                <a:solidFill>
                  <a:srgbClr val="000000"/>
                </a:solidFill>
                <a:ea typeface="+mn-lt"/>
                <a:cs typeface="+mn-lt"/>
              </a:rPr>
              <a:t> traditional programs include undergraduate and graduate programs; post-baccalaureate non-graduate programs; health-related residency programs.</a:t>
            </a:r>
            <a:br>
              <a:rPr lang="en-CA" sz="800">
                <a:solidFill>
                  <a:srgbClr val="000000"/>
                </a:solidFill>
                <a:ea typeface="+mn-lt"/>
                <a:cs typeface="+mn-lt"/>
              </a:rPr>
            </a:br>
            <a:r>
              <a:rPr lang="en-CA" sz="800">
                <a:solidFill>
                  <a:srgbClr val="000000"/>
                </a:solidFill>
                <a:ea typeface="+mn-lt"/>
                <a:cs typeface="+mn-lt"/>
              </a:rPr>
              <a:t>PSE non-traditional programs include basic education and skills programs; career, technical or professional training programs; and non-program courses.</a:t>
            </a:r>
          </a:p>
        </p:txBody>
      </p:sp>
      <p:graphicFrame>
        <p:nvGraphicFramePr>
          <p:cNvPr id="8" name="Chart 7">
            <a:extLst>
              <a:ext uri="{FF2B5EF4-FFF2-40B4-BE49-F238E27FC236}">
                <a16:creationId xmlns:a16="http://schemas.microsoft.com/office/drawing/2014/main" id="{688CDB87-33B0-0019-8634-7F9A569E865A}"/>
              </a:ext>
            </a:extLst>
          </p:cNvPr>
          <p:cNvGraphicFramePr/>
          <p:nvPr>
            <p:extLst>
              <p:ext uri="{D42A27DB-BD31-4B8C-83A1-F6EECF244321}">
                <p14:modId xmlns:p14="http://schemas.microsoft.com/office/powerpoint/2010/main" val="3667845496"/>
              </p:ext>
            </p:extLst>
          </p:nvPr>
        </p:nvGraphicFramePr>
        <p:xfrm>
          <a:off x="6104632" y="968287"/>
          <a:ext cx="5861661" cy="42641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98246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E1850-D8C3-4937-049B-4D3AE9398ADE}"/>
              </a:ext>
            </a:extLst>
          </p:cNvPr>
          <p:cNvSpPr>
            <a:spLocks noGrp="1"/>
          </p:cNvSpPr>
          <p:nvPr>
            <p:ph type="title"/>
          </p:nvPr>
        </p:nvSpPr>
        <p:spPr>
          <a:xfrm>
            <a:off x="609600" y="320444"/>
            <a:ext cx="10972800" cy="592466"/>
          </a:xfrm>
        </p:spPr>
        <p:txBody>
          <a:bodyPr>
            <a:noAutofit/>
          </a:bodyPr>
          <a:lstStyle/>
          <a:p>
            <a:r>
              <a:rPr lang="en-CA" sz="2000"/>
              <a:t>Employers support plays a key role in Adult Learning and Training</a:t>
            </a:r>
          </a:p>
        </p:txBody>
      </p:sp>
      <p:sp>
        <p:nvSpPr>
          <p:cNvPr id="4" name="Slide Number Placeholder 3">
            <a:extLst>
              <a:ext uri="{FF2B5EF4-FFF2-40B4-BE49-F238E27FC236}">
                <a16:creationId xmlns:a16="http://schemas.microsoft.com/office/drawing/2014/main" id="{9756AE26-F05C-F7F3-7EC6-0C074D5749BD}"/>
              </a:ext>
            </a:extLst>
          </p:cNvPr>
          <p:cNvSpPr>
            <a:spLocks noGrp="1"/>
          </p:cNvSpPr>
          <p:nvPr>
            <p:ph type="sldNum" sz="quarter" idx="12"/>
          </p:nvPr>
        </p:nvSpPr>
        <p:spPr/>
        <p:txBody>
          <a:bodyPr/>
          <a:lstStyle/>
          <a:p>
            <a:fld id="{2E86C063-E22E-2E4C-A523-54089486E38F}" type="slidenum">
              <a:rPr lang="en-US" dirty="0" smtClean="0"/>
              <a:t>21</a:t>
            </a:fld>
            <a:endParaRPr lang="en-US"/>
          </a:p>
        </p:txBody>
      </p:sp>
      <p:sp>
        <p:nvSpPr>
          <p:cNvPr id="12" name="TextBox 11">
            <a:extLst>
              <a:ext uri="{FF2B5EF4-FFF2-40B4-BE49-F238E27FC236}">
                <a16:creationId xmlns:a16="http://schemas.microsoft.com/office/drawing/2014/main" id="{988DCEB9-8766-FE5D-3C59-4B7735F97F92}"/>
              </a:ext>
            </a:extLst>
          </p:cNvPr>
          <p:cNvSpPr txBox="1"/>
          <p:nvPr/>
        </p:nvSpPr>
        <p:spPr>
          <a:xfrm>
            <a:off x="609600" y="6431191"/>
            <a:ext cx="10788502" cy="215444"/>
          </a:xfrm>
          <a:prstGeom prst="rect">
            <a:avLst/>
          </a:prstGeom>
          <a:noFill/>
        </p:spPr>
        <p:txBody>
          <a:bodyPr wrap="square" lIns="91440" tIns="45720" rIns="91440" bIns="45720" rtlCol="0" anchor="t">
            <a:spAutoFit/>
          </a:bodyPr>
          <a:lstStyle/>
          <a:p>
            <a:pPr defTabSz="457200"/>
            <a:r>
              <a:rPr lang="en-CA" sz="800">
                <a:solidFill>
                  <a:srgbClr val="000000"/>
                </a:solidFill>
                <a:latin typeface="Arial"/>
              </a:rPr>
              <a:t>Source: OECD PIAAC (2023). Percentages do not sum to 100 due to rounding.</a:t>
            </a:r>
            <a:endParaRPr lang="en-CA" sz="800" i="1">
              <a:solidFill>
                <a:srgbClr val="000000"/>
              </a:solidFill>
              <a:latin typeface="Arial"/>
              <a:cs typeface="Arial"/>
            </a:endParaRPr>
          </a:p>
        </p:txBody>
      </p:sp>
      <p:sp>
        <p:nvSpPr>
          <p:cNvPr id="29" name="Rectangle 28">
            <a:extLst>
              <a:ext uri="{FF2B5EF4-FFF2-40B4-BE49-F238E27FC236}">
                <a16:creationId xmlns:a16="http://schemas.microsoft.com/office/drawing/2014/main" id="{86173EDE-496A-0B4C-5CFF-84665A19CAA4}"/>
              </a:ext>
            </a:extLst>
          </p:cNvPr>
          <p:cNvSpPr/>
          <p:nvPr/>
        </p:nvSpPr>
        <p:spPr>
          <a:xfrm>
            <a:off x="728425" y="1018260"/>
            <a:ext cx="10363684" cy="674684"/>
          </a:xfrm>
          <a:prstGeom prst="rect">
            <a:avLst/>
          </a:prstGeom>
          <a:solidFill>
            <a:schemeClr val="accent5">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nSpc>
                <a:spcPct val="114000"/>
              </a:lnSpc>
            </a:pPr>
            <a:r>
              <a:rPr lang="en-CA" sz="1400" b="1">
                <a:solidFill>
                  <a:schemeClr val="tx1"/>
                </a:solidFill>
              </a:rPr>
              <a:t>PIAAC (2023) found that adults receiving employer support were </a:t>
            </a:r>
            <a:r>
              <a:rPr lang="en-CA" sz="1400" b="1" u="sng">
                <a:solidFill>
                  <a:schemeClr val="tx1"/>
                </a:solidFill>
              </a:rPr>
              <a:t>significantly</a:t>
            </a:r>
            <a:r>
              <a:rPr lang="en-CA" sz="1400" b="1">
                <a:solidFill>
                  <a:schemeClr val="tx1"/>
                </a:solidFill>
              </a:rPr>
              <a:t> more likely to participate in adult learning and training than those without.</a:t>
            </a:r>
            <a:endParaRPr lang="en-US" b="1">
              <a:solidFill>
                <a:schemeClr val="tx1"/>
              </a:solidFill>
            </a:endParaRPr>
          </a:p>
        </p:txBody>
      </p:sp>
      <p:sp>
        <p:nvSpPr>
          <p:cNvPr id="8" name="TextBox 7">
            <a:extLst>
              <a:ext uri="{FF2B5EF4-FFF2-40B4-BE49-F238E27FC236}">
                <a16:creationId xmlns:a16="http://schemas.microsoft.com/office/drawing/2014/main" id="{93A2C15A-027C-8F0A-1496-4DF8DC610512}"/>
              </a:ext>
            </a:extLst>
          </p:cNvPr>
          <p:cNvSpPr txBox="1"/>
          <p:nvPr/>
        </p:nvSpPr>
        <p:spPr>
          <a:xfrm>
            <a:off x="5910267" y="1902042"/>
            <a:ext cx="5367575" cy="41703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cs typeface="Arial"/>
              </a:rPr>
              <a:t>Various job-related factors were also linked to higher adult learning participation rates:</a:t>
            </a:r>
            <a:r>
              <a:rPr lang="en-US" sz="1400" dirty="0">
                <a:cs typeface="Arial"/>
              </a:rPr>
              <a:t>​</a:t>
            </a:r>
          </a:p>
          <a:p>
            <a:endParaRPr lang="en-US" sz="1400" dirty="0">
              <a:cs typeface="Arial"/>
            </a:endParaRPr>
          </a:p>
          <a:p>
            <a:pPr marL="800100" lvl="1" indent="-342900">
              <a:buFont typeface="Courier New,monospace"/>
              <a:buChar char="o"/>
            </a:pPr>
            <a:r>
              <a:rPr lang="en-CA" sz="1300" b="1" dirty="0">
                <a:cs typeface="Arial"/>
              </a:rPr>
              <a:t>Firm size</a:t>
            </a:r>
            <a:r>
              <a:rPr lang="en-CA" sz="1300" dirty="0">
                <a:cs typeface="Arial"/>
              </a:rPr>
              <a:t>: In 2023, 76% of workers employed in firms with more than 250 people participated in learning and training, compared to 57% of workers employed in firms with 10 people or less.</a:t>
            </a:r>
            <a:r>
              <a:rPr lang="en-US" sz="1300" dirty="0">
                <a:cs typeface="Arial"/>
              </a:rPr>
              <a:t>​</a:t>
            </a:r>
          </a:p>
          <a:p>
            <a:pPr marL="800100" lvl="1" indent="-342900">
              <a:buFont typeface="Courier New,monospace"/>
              <a:buChar char="o"/>
            </a:pPr>
            <a:endParaRPr lang="en-CA" sz="1300" dirty="0">
              <a:cs typeface="Arial"/>
            </a:endParaRPr>
          </a:p>
          <a:p>
            <a:pPr marL="800100" lvl="1" indent="-342900">
              <a:buFont typeface="Courier New,monospace"/>
              <a:buChar char="o"/>
            </a:pPr>
            <a:r>
              <a:rPr lang="en-CA" sz="1300" b="1" dirty="0">
                <a:cs typeface="Arial"/>
              </a:rPr>
              <a:t>Public vs. private sector</a:t>
            </a:r>
            <a:r>
              <a:rPr lang="en-CA" sz="1300" dirty="0">
                <a:cs typeface="Arial"/>
              </a:rPr>
              <a:t>: 78% of public sector workers participated in adult learning and training in 2023, compared to 60% of workers in the private sector.</a:t>
            </a:r>
            <a:r>
              <a:rPr lang="en-US" sz="1300" dirty="0">
                <a:cs typeface="Arial"/>
              </a:rPr>
              <a:t>​</a:t>
            </a:r>
          </a:p>
          <a:p>
            <a:pPr marL="800100" lvl="1" indent="-342900">
              <a:buFont typeface="Courier New,monospace"/>
              <a:buChar char="o"/>
            </a:pPr>
            <a:endParaRPr lang="en-US" sz="1400" dirty="0">
              <a:cs typeface="Arial"/>
            </a:endParaRPr>
          </a:p>
          <a:p>
            <a:pPr marL="800100" lvl="1" indent="-342900">
              <a:buFont typeface="Courier New,monospace"/>
              <a:buChar char="o"/>
            </a:pPr>
            <a:r>
              <a:rPr lang="en-CA" sz="1300" b="1" dirty="0">
                <a:cs typeface="Arial"/>
              </a:rPr>
              <a:t>Occupation</a:t>
            </a:r>
            <a:r>
              <a:rPr lang="en-CA" sz="1300" dirty="0">
                <a:cs typeface="Arial"/>
              </a:rPr>
              <a:t>: The NOC occupations with the highest adult learning and training participation rate in 2023 was health, while the lowest two were: processing, manufacturing and utilities; and primary industry.</a:t>
            </a:r>
            <a:endParaRPr lang="en-US" sz="1300" dirty="0">
              <a:cs typeface="Arial"/>
            </a:endParaRPr>
          </a:p>
          <a:p>
            <a:pPr lvl="1"/>
            <a:endParaRPr lang="en-US" sz="1400" dirty="0">
              <a:cs typeface="Arial"/>
            </a:endParaRPr>
          </a:p>
          <a:p>
            <a:pPr marL="800100" lvl="1" indent="-342900">
              <a:buFont typeface="Courier New,monospace"/>
              <a:buChar char="o"/>
            </a:pPr>
            <a:r>
              <a:rPr lang="en-CA" sz="1300" b="1" dirty="0">
                <a:cs typeface="Arial"/>
              </a:rPr>
              <a:t>Self-employed vs. employee</a:t>
            </a:r>
            <a:r>
              <a:rPr lang="en-CA" sz="1300" dirty="0">
                <a:cs typeface="Arial"/>
              </a:rPr>
              <a:t>: 52% of self-employed workers participated in training in 2023, compared to 67% of employees.</a:t>
            </a:r>
            <a:r>
              <a:rPr lang="en-US" sz="1300" dirty="0">
                <a:cs typeface="Arial"/>
              </a:rPr>
              <a:t>​</a:t>
            </a:r>
          </a:p>
        </p:txBody>
      </p:sp>
      <p:graphicFrame>
        <p:nvGraphicFramePr>
          <p:cNvPr id="9" name="Chart 8">
            <a:extLst>
              <a:ext uri="{FF2B5EF4-FFF2-40B4-BE49-F238E27FC236}">
                <a16:creationId xmlns:a16="http://schemas.microsoft.com/office/drawing/2014/main" id="{8D3B5B07-37F5-7ED6-24A5-DC2A3A94929E}"/>
              </a:ext>
            </a:extLst>
          </p:cNvPr>
          <p:cNvGraphicFramePr/>
          <p:nvPr>
            <p:extLst>
              <p:ext uri="{D42A27DB-BD31-4B8C-83A1-F6EECF244321}">
                <p14:modId xmlns:p14="http://schemas.microsoft.com/office/powerpoint/2010/main" val="791116699"/>
              </p:ext>
            </p:extLst>
          </p:nvPr>
        </p:nvGraphicFramePr>
        <p:xfrm>
          <a:off x="195438" y="1955397"/>
          <a:ext cx="5900562" cy="38843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41036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E1850-D8C3-4937-049B-4D3AE9398ADE}"/>
              </a:ext>
            </a:extLst>
          </p:cNvPr>
          <p:cNvSpPr>
            <a:spLocks noGrp="1"/>
          </p:cNvSpPr>
          <p:nvPr>
            <p:ph type="title"/>
          </p:nvPr>
        </p:nvSpPr>
        <p:spPr>
          <a:xfrm>
            <a:off x="606685" y="559115"/>
            <a:ext cx="10566400" cy="592466"/>
          </a:xfrm>
        </p:spPr>
        <p:txBody>
          <a:bodyPr>
            <a:noAutofit/>
          </a:bodyPr>
          <a:lstStyle/>
          <a:p>
            <a:r>
              <a:rPr lang="en-CA" sz="2000">
                <a:cs typeface="Arial"/>
              </a:rPr>
              <a:t>Various surveys offer a glimpse* into investments in employer-sponsored training over the past decade:</a:t>
            </a:r>
            <a:r>
              <a:rPr lang="en-US" sz="2000">
                <a:cs typeface="Arial"/>
              </a:rPr>
              <a:t> </a:t>
            </a:r>
            <a:endParaRPr lang="en-US" sz="2000"/>
          </a:p>
        </p:txBody>
      </p:sp>
      <p:sp>
        <p:nvSpPr>
          <p:cNvPr id="4" name="Slide Number Placeholder 3">
            <a:extLst>
              <a:ext uri="{FF2B5EF4-FFF2-40B4-BE49-F238E27FC236}">
                <a16:creationId xmlns:a16="http://schemas.microsoft.com/office/drawing/2014/main" id="{9756AE26-F05C-F7F3-7EC6-0C074D5749BD}"/>
              </a:ext>
            </a:extLst>
          </p:cNvPr>
          <p:cNvSpPr>
            <a:spLocks noGrp="1"/>
          </p:cNvSpPr>
          <p:nvPr>
            <p:ph type="sldNum" sz="quarter" idx="12"/>
          </p:nvPr>
        </p:nvSpPr>
        <p:spPr/>
        <p:txBody>
          <a:bodyPr/>
          <a:lstStyle/>
          <a:p>
            <a:fld id="{2E86C063-E22E-2E4C-A523-54089486E38F}" type="slidenum">
              <a:rPr lang="en-US" dirty="0" smtClean="0"/>
              <a:t>22</a:t>
            </a:fld>
            <a:endParaRPr lang="en-US"/>
          </a:p>
        </p:txBody>
      </p:sp>
      <p:sp>
        <p:nvSpPr>
          <p:cNvPr id="12" name="TextBox 11">
            <a:extLst>
              <a:ext uri="{FF2B5EF4-FFF2-40B4-BE49-F238E27FC236}">
                <a16:creationId xmlns:a16="http://schemas.microsoft.com/office/drawing/2014/main" id="{988DCEB9-8766-FE5D-3C59-4B7735F97F92}"/>
              </a:ext>
            </a:extLst>
          </p:cNvPr>
          <p:cNvSpPr txBox="1"/>
          <p:nvPr/>
        </p:nvSpPr>
        <p:spPr>
          <a:xfrm>
            <a:off x="606685" y="6538913"/>
            <a:ext cx="10788502" cy="338554"/>
          </a:xfrm>
          <a:prstGeom prst="rect">
            <a:avLst/>
          </a:prstGeom>
          <a:noFill/>
        </p:spPr>
        <p:txBody>
          <a:bodyPr wrap="square" lIns="91440" tIns="45720" rIns="91440" bIns="45720" rtlCol="0" anchor="t">
            <a:spAutoFit/>
          </a:bodyPr>
          <a:lstStyle/>
          <a:p>
            <a:pPr defTabSz="457200"/>
            <a:r>
              <a:rPr lang="en-CA" sz="800">
                <a:solidFill>
                  <a:srgbClr val="000000"/>
                </a:solidFill>
                <a:latin typeface="Arial"/>
              </a:rPr>
              <a:t>Source: </a:t>
            </a:r>
            <a:r>
              <a:rPr kumimoji="0" lang="en-CA" altLang="en-US" sz="800" b="0" i="0" u="none" strike="noStrike" cap="none" normalizeH="0" baseline="0">
                <a:ln>
                  <a:noFill/>
                </a:ln>
                <a:effectLst/>
                <a:latin typeface="Arial"/>
                <a:ea typeface="Calibri"/>
                <a:cs typeface="Arial"/>
              </a:rPr>
              <a:t>Survey of Employers on Workers’ Skills (2</a:t>
            </a:r>
            <a:r>
              <a:rPr lang="en-CA" altLang="en-US" sz="800">
                <a:latin typeface="Arial"/>
                <a:ea typeface="Calibri"/>
                <a:cs typeface="Arial"/>
              </a:rPr>
              <a:t>022); </a:t>
            </a:r>
            <a:r>
              <a:rPr lang="en-CA" sz="800">
                <a:latin typeface="Arial"/>
                <a:ea typeface="Calibri"/>
                <a:cs typeface="Arial"/>
              </a:rPr>
              <a:t>Learning and Development Outlook, Conference Board of Canada (2016);  </a:t>
            </a:r>
            <a:r>
              <a:rPr lang="en-CA" sz="800">
                <a:ea typeface="+mn-lt"/>
                <a:cs typeface="+mn-lt"/>
              </a:rPr>
              <a:t>McDonough, L. (2023) Project Insights Report: </a:t>
            </a:r>
            <a:r>
              <a:rPr lang="en-CA" sz="800" i="1">
                <a:ea typeface="+mn-lt"/>
                <a:cs typeface="+mn-lt"/>
                <a:hlinkClick r:id="rId3">
                  <a:extLst>
                    <a:ext uri="{A12FA001-AC4F-418D-AE19-62706E023703}">
                      <ahyp:hlinkClr xmlns:ahyp="http://schemas.microsoft.com/office/drawing/2018/hyperlinkcolor" val="tx"/>
                    </a:ext>
                  </a:extLst>
                </a:hlinkClick>
              </a:rPr>
              <a:t>Employer-sponsored skills training: A picture of skills training opportunities provided by Canadian employers</a:t>
            </a:r>
            <a:r>
              <a:rPr lang="en-CA" sz="800" i="1">
                <a:ea typeface="+mn-lt"/>
                <a:cs typeface="+mn-lt"/>
              </a:rPr>
              <a:t>.</a:t>
            </a:r>
            <a:endParaRPr lang="en-CA" sz="800">
              <a:latin typeface="Arial"/>
              <a:ea typeface="Calibri"/>
              <a:cs typeface="Arial"/>
            </a:endParaRPr>
          </a:p>
        </p:txBody>
      </p:sp>
      <p:sp>
        <p:nvSpPr>
          <p:cNvPr id="32" name="Rectangle 31">
            <a:extLst>
              <a:ext uri="{FF2B5EF4-FFF2-40B4-BE49-F238E27FC236}">
                <a16:creationId xmlns:a16="http://schemas.microsoft.com/office/drawing/2014/main" id="{FEFDFA73-F292-BA12-22C9-3517800C0A92}"/>
              </a:ext>
            </a:extLst>
          </p:cNvPr>
          <p:cNvSpPr/>
          <p:nvPr/>
        </p:nvSpPr>
        <p:spPr>
          <a:xfrm>
            <a:off x="1726735" y="1485234"/>
            <a:ext cx="9164283" cy="1015664"/>
          </a:xfrm>
          <a:prstGeom prst="rect">
            <a:avLst/>
          </a:prstGeom>
          <a:noFill/>
          <a:ln w="28575">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3" name="TextBox 32">
            <a:extLst>
              <a:ext uri="{FF2B5EF4-FFF2-40B4-BE49-F238E27FC236}">
                <a16:creationId xmlns:a16="http://schemas.microsoft.com/office/drawing/2014/main" id="{6856B2DD-E72C-0AF2-6C36-52BF83DFF89F}"/>
              </a:ext>
            </a:extLst>
          </p:cNvPr>
          <p:cNvSpPr txBox="1"/>
          <p:nvPr/>
        </p:nvSpPr>
        <p:spPr>
          <a:xfrm>
            <a:off x="1875195" y="1097075"/>
            <a:ext cx="9015822" cy="1729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350">
              <a:cs typeface="Arial"/>
            </a:endParaRPr>
          </a:p>
          <a:p>
            <a:pPr>
              <a:lnSpc>
                <a:spcPct val="150000"/>
              </a:lnSpc>
            </a:pPr>
            <a:endParaRPr lang="en-US" sz="1300">
              <a:cs typeface="Arial"/>
            </a:endParaRPr>
          </a:p>
          <a:p>
            <a:pPr>
              <a:lnSpc>
                <a:spcPct val="114000"/>
              </a:lnSpc>
            </a:pPr>
            <a:r>
              <a:rPr lang="en-CA" sz="1400">
                <a:cs typeface="Arial"/>
              </a:rPr>
              <a:t>A 2016 Conference Board of Canada survey of approximately 100 employers found that surveyed </a:t>
            </a:r>
            <a:r>
              <a:rPr lang="en-CA" sz="1400" b="1">
                <a:cs typeface="Arial"/>
              </a:rPr>
              <a:t>employers invested $889 per employee in training, </a:t>
            </a:r>
            <a:r>
              <a:rPr lang="en-CA" sz="1400">
                <a:cs typeface="Arial"/>
              </a:rPr>
              <a:t>down from $1,207 per employee in the early 1990s and lower than the average investment made by American firms ($1,058 per employee).</a:t>
            </a:r>
            <a:r>
              <a:rPr lang="en-US" sz="1400">
                <a:cs typeface="Arial"/>
              </a:rPr>
              <a:t>​</a:t>
            </a:r>
            <a:endParaRPr lang="en-CA" sz="1400">
              <a:cs typeface="Arial"/>
            </a:endParaRPr>
          </a:p>
          <a:p>
            <a:pPr marL="285750" indent="-285750">
              <a:buFont typeface="Wingdings"/>
              <a:buChar char="Ø"/>
            </a:pPr>
            <a:endParaRPr lang="en-CA" sz="1300">
              <a:cs typeface="Arial"/>
            </a:endParaRPr>
          </a:p>
          <a:p>
            <a:pPr marL="285750" indent="-285750">
              <a:buFont typeface="Wingdings"/>
              <a:buChar char="Ø"/>
            </a:pPr>
            <a:endParaRPr lang="en-US" sz="1250">
              <a:cs typeface="Arial"/>
            </a:endParaRPr>
          </a:p>
        </p:txBody>
      </p:sp>
      <p:sp>
        <p:nvSpPr>
          <p:cNvPr id="5" name="TextBox 4">
            <a:extLst>
              <a:ext uri="{FF2B5EF4-FFF2-40B4-BE49-F238E27FC236}">
                <a16:creationId xmlns:a16="http://schemas.microsoft.com/office/drawing/2014/main" id="{F4BF9BE1-C506-CAB8-4CD7-ED0D4C3D2351}"/>
              </a:ext>
            </a:extLst>
          </p:cNvPr>
          <p:cNvSpPr txBox="1"/>
          <p:nvPr/>
        </p:nvSpPr>
        <p:spPr>
          <a:xfrm>
            <a:off x="606685" y="6364796"/>
            <a:ext cx="6171093"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800" b="1">
                <a:cs typeface="Arial"/>
              </a:rPr>
              <a:t>*</a:t>
            </a:r>
            <a:r>
              <a:rPr lang="en-CA" sz="800">
                <a:cs typeface="Arial"/>
              </a:rPr>
              <a:t>Note: There is limited quantitative data on employer-sponsored training in Canada</a:t>
            </a:r>
            <a:endParaRPr lang="en-US" sz="800">
              <a:cs typeface="Arial"/>
            </a:endParaRPr>
          </a:p>
        </p:txBody>
      </p:sp>
      <p:pic>
        <p:nvPicPr>
          <p:cNvPr id="8" name="Graphic 7" descr="Chevron arrows with solid fill">
            <a:extLst>
              <a:ext uri="{FF2B5EF4-FFF2-40B4-BE49-F238E27FC236}">
                <a16:creationId xmlns:a16="http://schemas.microsoft.com/office/drawing/2014/main" id="{27E94623-5991-7A1D-8AFB-35C9E4690D6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58754" y="1731588"/>
            <a:ext cx="485913" cy="460293"/>
          </a:xfrm>
          <a:prstGeom prst="rect">
            <a:avLst/>
          </a:prstGeom>
        </p:spPr>
      </p:pic>
      <p:sp>
        <p:nvSpPr>
          <p:cNvPr id="13" name="Rectangle 12">
            <a:extLst>
              <a:ext uri="{FF2B5EF4-FFF2-40B4-BE49-F238E27FC236}">
                <a16:creationId xmlns:a16="http://schemas.microsoft.com/office/drawing/2014/main" id="{485AB02C-B6BC-0AF7-AA80-A1305216ECB2}"/>
              </a:ext>
            </a:extLst>
          </p:cNvPr>
          <p:cNvSpPr/>
          <p:nvPr/>
        </p:nvSpPr>
        <p:spPr>
          <a:xfrm>
            <a:off x="1726733" y="2726447"/>
            <a:ext cx="9164283" cy="903661"/>
          </a:xfrm>
          <a:prstGeom prst="rect">
            <a:avLst/>
          </a:prstGeom>
          <a:noFill/>
          <a:ln w="28575">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 name="TextBox 2">
            <a:extLst>
              <a:ext uri="{FF2B5EF4-FFF2-40B4-BE49-F238E27FC236}">
                <a16:creationId xmlns:a16="http://schemas.microsoft.com/office/drawing/2014/main" id="{7CD371FB-80FA-3C58-0F13-DD29473FBA8E}"/>
              </a:ext>
            </a:extLst>
          </p:cNvPr>
          <p:cNvSpPr txBox="1"/>
          <p:nvPr/>
        </p:nvSpPr>
        <p:spPr>
          <a:xfrm>
            <a:off x="1875195" y="2871338"/>
            <a:ext cx="9075984" cy="860492"/>
          </a:xfrm>
          <a:prstGeom prst="rect">
            <a:avLst/>
          </a:prstGeom>
          <a:noFill/>
        </p:spPr>
        <p:txBody>
          <a:bodyPr wrap="square" rtlCol="0">
            <a:spAutoFit/>
          </a:bodyPr>
          <a:lstStyle/>
          <a:p>
            <a:pPr>
              <a:lnSpc>
                <a:spcPct val="114000"/>
              </a:lnSpc>
            </a:pPr>
            <a:r>
              <a:rPr lang="en-CA" sz="1400">
                <a:cs typeface="Arial"/>
              </a:rPr>
              <a:t>A 2021 Business Council of Canada survey of 95 employers found that two-thirds of employers reported spending more than </a:t>
            </a:r>
            <a:r>
              <a:rPr lang="en-CA" sz="1400" b="1">
                <a:cs typeface="Arial"/>
              </a:rPr>
              <a:t>$500 per employee on training</a:t>
            </a:r>
            <a:r>
              <a:rPr lang="en-CA" sz="1400">
                <a:cs typeface="Arial"/>
              </a:rPr>
              <a:t>.</a:t>
            </a:r>
            <a:r>
              <a:rPr lang="en-US" sz="1400">
                <a:cs typeface="Arial"/>
              </a:rPr>
              <a:t>​</a:t>
            </a:r>
          </a:p>
          <a:p>
            <a:endParaRPr lang="en-CA"/>
          </a:p>
        </p:txBody>
      </p:sp>
      <p:pic>
        <p:nvPicPr>
          <p:cNvPr id="6" name="Graphic 5" descr="Chevron arrows with solid fill">
            <a:extLst>
              <a:ext uri="{FF2B5EF4-FFF2-40B4-BE49-F238E27FC236}">
                <a16:creationId xmlns:a16="http://schemas.microsoft.com/office/drawing/2014/main" id="{450F5BFC-15EF-8552-05EC-FA05A4933D9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78036" y="2910313"/>
            <a:ext cx="485913" cy="460293"/>
          </a:xfrm>
          <a:prstGeom prst="rect">
            <a:avLst/>
          </a:prstGeom>
        </p:spPr>
      </p:pic>
      <p:sp>
        <p:nvSpPr>
          <p:cNvPr id="7" name="Rectangle 6">
            <a:extLst>
              <a:ext uri="{FF2B5EF4-FFF2-40B4-BE49-F238E27FC236}">
                <a16:creationId xmlns:a16="http://schemas.microsoft.com/office/drawing/2014/main" id="{D6591380-2033-90C5-9DC8-6625D7FBB6F6}"/>
              </a:ext>
            </a:extLst>
          </p:cNvPr>
          <p:cNvSpPr/>
          <p:nvPr/>
        </p:nvSpPr>
        <p:spPr>
          <a:xfrm>
            <a:off x="1726733" y="3816480"/>
            <a:ext cx="9164283" cy="1240866"/>
          </a:xfrm>
          <a:prstGeom prst="rect">
            <a:avLst/>
          </a:prstGeom>
          <a:noFill/>
          <a:ln w="28575">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D88EEFB6-3827-0562-BAFA-5CE1876A1F1E}"/>
              </a:ext>
            </a:extLst>
          </p:cNvPr>
          <p:cNvSpPr txBox="1"/>
          <p:nvPr/>
        </p:nvSpPr>
        <p:spPr>
          <a:xfrm>
            <a:off x="1845114" y="3918202"/>
            <a:ext cx="9075984" cy="1674817"/>
          </a:xfrm>
          <a:prstGeom prst="rect">
            <a:avLst/>
          </a:prstGeom>
          <a:noFill/>
        </p:spPr>
        <p:txBody>
          <a:bodyPr wrap="square" rtlCol="0">
            <a:spAutoFit/>
          </a:bodyPr>
          <a:lstStyle/>
          <a:p>
            <a:pPr>
              <a:lnSpc>
                <a:spcPct val="114000"/>
              </a:lnSpc>
            </a:pPr>
            <a:r>
              <a:rPr lang="en-US" sz="1400">
                <a:cs typeface="Arial"/>
              </a:rPr>
              <a:t>The </a:t>
            </a:r>
            <a:r>
              <a:rPr lang="en-CA" sz="1400">
                <a:cs typeface="Arial"/>
              </a:rPr>
              <a:t>Survey of Employers on Workers’ Skills (2022) found that 71% of establishments provided training to employees. Overall, </a:t>
            </a:r>
            <a:r>
              <a:rPr lang="en-CA" sz="1400" b="1">
                <a:cs typeface="Arial"/>
              </a:rPr>
              <a:t>medium and large firms are more likely to provide training</a:t>
            </a:r>
            <a:r>
              <a:rPr lang="en-CA" sz="1400">
                <a:cs typeface="Arial"/>
              </a:rPr>
              <a:t>, investing approximately $300 per employee on training (compared to small establishments at $342 and micro establishments at $598 per employee). </a:t>
            </a:r>
          </a:p>
          <a:p>
            <a:pPr>
              <a:lnSpc>
                <a:spcPct val="150000"/>
              </a:lnSpc>
            </a:pPr>
            <a:r>
              <a:rPr lang="en-US" sz="1400">
                <a:cs typeface="Arial"/>
              </a:rPr>
              <a:t>​</a:t>
            </a:r>
          </a:p>
          <a:p>
            <a:endParaRPr lang="en-CA"/>
          </a:p>
        </p:txBody>
      </p:sp>
      <p:pic>
        <p:nvPicPr>
          <p:cNvPr id="10" name="Graphic 9" descr="Chevron arrows with solid fill">
            <a:extLst>
              <a:ext uri="{FF2B5EF4-FFF2-40B4-BE49-F238E27FC236}">
                <a16:creationId xmlns:a16="http://schemas.microsoft.com/office/drawing/2014/main" id="{8247BBC8-F2DE-A289-2B69-046D80CFBD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86997" y="4085111"/>
            <a:ext cx="485913" cy="460293"/>
          </a:xfrm>
          <a:prstGeom prst="rect">
            <a:avLst/>
          </a:prstGeom>
        </p:spPr>
      </p:pic>
      <p:sp>
        <p:nvSpPr>
          <p:cNvPr id="14" name="TextBox 13">
            <a:extLst>
              <a:ext uri="{FF2B5EF4-FFF2-40B4-BE49-F238E27FC236}">
                <a16:creationId xmlns:a16="http://schemas.microsoft.com/office/drawing/2014/main" id="{12131C71-2A23-11C2-721D-F5B04E03BD6A}"/>
              </a:ext>
            </a:extLst>
          </p:cNvPr>
          <p:cNvSpPr txBox="1"/>
          <p:nvPr/>
        </p:nvSpPr>
        <p:spPr>
          <a:xfrm>
            <a:off x="1691978" y="5372766"/>
            <a:ext cx="9199037" cy="584775"/>
          </a:xfrm>
          <a:prstGeom prst="rect">
            <a:avLst/>
          </a:prstGeom>
          <a:noFill/>
        </p:spPr>
        <p:txBody>
          <a:bodyPr wrap="square">
            <a:spAutoFit/>
          </a:bodyPr>
          <a:lstStyle/>
          <a:p>
            <a:r>
              <a:rPr lang="en-CA" sz="1400" u="sng">
                <a:cs typeface="Arial"/>
              </a:rPr>
              <a:t>Barriers</a:t>
            </a:r>
            <a:r>
              <a:rPr lang="en-CA" sz="1400">
                <a:cs typeface="Arial"/>
              </a:rPr>
              <a:t> to investing in training for employers may include financial costs, concerns regarding employee retention, lack of capacity to provide training, time constraints, etc</a:t>
            </a:r>
            <a:r>
              <a:rPr lang="en-CA" sz="1800">
                <a:cs typeface="Arial"/>
              </a:rPr>
              <a:t>.</a:t>
            </a:r>
            <a:endParaRPr lang="en-CA"/>
          </a:p>
        </p:txBody>
      </p:sp>
      <p:pic>
        <p:nvPicPr>
          <p:cNvPr id="16" name="Graphic 15" descr="Business Growth outline">
            <a:extLst>
              <a:ext uri="{FF2B5EF4-FFF2-40B4-BE49-F238E27FC236}">
                <a16:creationId xmlns:a16="http://schemas.microsoft.com/office/drawing/2014/main" id="{5F4EB822-DE89-EBAD-010F-326B6CAB275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68205" y="5408375"/>
            <a:ext cx="605393" cy="605393"/>
          </a:xfrm>
          <a:prstGeom prst="rect">
            <a:avLst/>
          </a:prstGeom>
        </p:spPr>
      </p:pic>
    </p:spTree>
    <p:extLst>
      <p:ext uri="{BB962C8B-B14F-4D97-AF65-F5344CB8AC3E}">
        <p14:creationId xmlns:p14="http://schemas.microsoft.com/office/powerpoint/2010/main" val="2474276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F846E7-6A38-BE8C-EE7F-6DDFC54BB5C7}"/>
              </a:ext>
            </a:extLst>
          </p:cNvPr>
          <p:cNvSpPr>
            <a:spLocks noGrp="1"/>
          </p:cNvSpPr>
          <p:nvPr>
            <p:ph type="sldNum" sz="quarter" idx="12"/>
          </p:nvPr>
        </p:nvSpPr>
        <p:spPr/>
        <p:txBody>
          <a:bodyPr/>
          <a:lstStyle/>
          <a:p>
            <a:fld id="{ABCE2B6B-7FFE-FA46-BED3-31567387080B}" type="slidenum">
              <a:rPr lang="en-US" dirty="0" smtClean="0"/>
              <a:t>23</a:t>
            </a:fld>
            <a:endParaRPr lang="en-US"/>
          </a:p>
        </p:txBody>
      </p:sp>
      <p:sp>
        <p:nvSpPr>
          <p:cNvPr id="3" name="TextBox 2">
            <a:extLst>
              <a:ext uri="{FF2B5EF4-FFF2-40B4-BE49-F238E27FC236}">
                <a16:creationId xmlns:a16="http://schemas.microsoft.com/office/drawing/2014/main" id="{E1763243-0DC6-C3C3-D577-82F2592D2D4B}"/>
              </a:ext>
            </a:extLst>
          </p:cNvPr>
          <p:cNvSpPr txBox="1"/>
          <p:nvPr/>
        </p:nvSpPr>
        <p:spPr>
          <a:xfrm>
            <a:off x="1891862" y="2477859"/>
            <a:ext cx="8092966" cy="861774"/>
          </a:xfrm>
          <a:prstGeom prst="rect">
            <a:avLst/>
          </a:prstGeom>
          <a:noFill/>
        </p:spPr>
        <p:txBody>
          <a:bodyPr wrap="square">
            <a:spAutoFit/>
          </a:bodyPr>
          <a:lstStyle/>
          <a:p>
            <a:pPr marL="0" indent="0" algn="ctr">
              <a:buNone/>
            </a:pPr>
            <a:r>
              <a:rPr lang="en-CA" sz="2500" b="1"/>
              <a:t>3.2 Adult Learning and Training: </a:t>
            </a:r>
          </a:p>
          <a:p>
            <a:pPr marL="0" indent="0" algn="ctr">
              <a:buNone/>
            </a:pPr>
            <a:r>
              <a:rPr lang="en-CA" sz="2500" b="1"/>
              <a:t>Under-represented groups</a:t>
            </a:r>
            <a:endParaRPr lang="fr-CA" sz="2500" b="1"/>
          </a:p>
        </p:txBody>
      </p:sp>
    </p:spTree>
    <p:extLst>
      <p:ext uri="{BB962C8B-B14F-4D97-AF65-F5344CB8AC3E}">
        <p14:creationId xmlns:p14="http://schemas.microsoft.com/office/powerpoint/2010/main" val="2112010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427" y="502017"/>
            <a:ext cx="10693675" cy="781373"/>
          </a:xfrm>
        </p:spPr>
        <p:txBody>
          <a:bodyPr>
            <a:noAutofit/>
          </a:bodyPr>
          <a:lstStyle/>
          <a:p>
            <a:r>
              <a:rPr lang="en-CA" sz="2000"/>
              <a:t>Individuals may face a range of barriers that can impact participation and willingness to train</a:t>
            </a:r>
            <a:br>
              <a:rPr lang="en-CA" sz="2000"/>
            </a:br>
            <a:endParaRPr lang="en-CA" sz="2000"/>
          </a:p>
        </p:txBody>
      </p:sp>
      <p:sp>
        <p:nvSpPr>
          <p:cNvPr id="3" name="Slide Number Placeholder 2">
            <a:extLst>
              <a:ext uri="{FF2B5EF4-FFF2-40B4-BE49-F238E27FC236}">
                <a16:creationId xmlns:a16="http://schemas.microsoft.com/office/drawing/2014/main" id="{7AF296F6-9C30-FB96-6FA8-C4BEC1B1B5EA}"/>
              </a:ext>
            </a:extLst>
          </p:cNvPr>
          <p:cNvSpPr>
            <a:spLocks noGrp="1"/>
          </p:cNvSpPr>
          <p:nvPr>
            <p:ph type="sldNum" sz="quarter" idx="12"/>
          </p:nvPr>
        </p:nvSpPr>
        <p:spPr/>
        <p:txBody>
          <a:bodyPr/>
          <a:lstStyle/>
          <a:p>
            <a:fld id="{2E86C063-E22E-2E4C-A523-54089486E38F}" type="slidenum">
              <a:rPr lang="en-US" smtClean="0"/>
              <a:t>24</a:t>
            </a:fld>
            <a:endParaRPr lang="en-US"/>
          </a:p>
        </p:txBody>
      </p:sp>
      <p:sp>
        <p:nvSpPr>
          <p:cNvPr id="9" name="TextBox 8">
            <a:extLst>
              <a:ext uri="{FF2B5EF4-FFF2-40B4-BE49-F238E27FC236}">
                <a16:creationId xmlns:a16="http://schemas.microsoft.com/office/drawing/2014/main" id="{347AC53E-361C-9F7D-9B54-65E60B20F41D}"/>
              </a:ext>
            </a:extLst>
          </p:cNvPr>
          <p:cNvSpPr txBox="1"/>
          <p:nvPr/>
        </p:nvSpPr>
        <p:spPr>
          <a:xfrm>
            <a:off x="469459" y="1028685"/>
            <a:ext cx="6824805" cy="4832605"/>
          </a:xfrm>
          <a:prstGeom prst="rect">
            <a:avLst/>
          </a:prstGeom>
          <a:noFill/>
          <a:ln w="28575">
            <a:noFill/>
          </a:ln>
        </p:spPr>
        <p:txBody>
          <a:bodyPr wrap="square" lIns="91440" tIns="45720" rIns="91440" bIns="45720" rtlCol="0" anchor="t">
            <a:spAutoFit/>
          </a:bodyPr>
          <a:lstStyle/>
          <a:p>
            <a:pPr marL="342900" lvl="1" indent="-342900" defTabSz="457200">
              <a:spcBef>
                <a:spcPct val="20000"/>
              </a:spcBef>
              <a:buFont typeface="Arial"/>
              <a:buChar char="•"/>
            </a:pPr>
            <a:endParaRPr lang="en-CA" sz="1400">
              <a:latin typeface="Arial"/>
            </a:endParaRPr>
          </a:p>
          <a:p>
            <a:pPr marL="800100" lvl="2" indent="-342900" defTabSz="457200">
              <a:lnSpc>
                <a:spcPct val="114999"/>
              </a:lnSpc>
              <a:spcBef>
                <a:spcPts val="1400"/>
              </a:spcBef>
              <a:buFont typeface="Wingdings" panose="05000000000000000000" pitchFamily="2" charset="2"/>
              <a:buChar char="Ø"/>
            </a:pPr>
            <a:r>
              <a:rPr lang="en-CA" sz="1350" b="1" dirty="0">
                <a:latin typeface="Arial"/>
              </a:rPr>
              <a:t>Financial barriers </a:t>
            </a:r>
            <a:r>
              <a:rPr lang="en-CA" sz="1350" dirty="0">
                <a:latin typeface="Arial"/>
              </a:rPr>
              <a:t>may include cost of education or training, loss of income, costs associated with transportation caregiving, etc.</a:t>
            </a:r>
            <a:endParaRPr lang="en-CA" sz="1350" dirty="0"/>
          </a:p>
          <a:p>
            <a:pPr marL="800100" lvl="2" indent="-342900" defTabSz="457200">
              <a:lnSpc>
                <a:spcPct val="114999"/>
              </a:lnSpc>
              <a:spcBef>
                <a:spcPts val="1400"/>
              </a:spcBef>
              <a:buFont typeface="Wingdings" panose="05000000000000000000" pitchFamily="2" charset="2"/>
              <a:buChar char="Ø"/>
            </a:pPr>
            <a:r>
              <a:rPr lang="en-CA" sz="1350" b="1" dirty="0">
                <a:latin typeface="Arial"/>
              </a:rPr>
              <a:t>Non-financial barriers </a:t>
            </a:r>
            <a:r>
              <a:rPr lang="en-CA" sz="1350" dirty="0">
                <a:latin typeface="Arial"/>
              </a:rPr>
              <a:t>may include lack of employer support, being too busy at work, language or educational requirements, negative perceptions of oneself as a learner, family/caregiving responsibilities, poor opinion towards learning, etc. </a:t>
            </a:r>
            <a:endParaRPr lang="en-CA" sz="1350" dirty="0">
              <a:latin typeface="Arial"/>
              <a:cs typeface="Arial"/>
            </a:endParaRPr>
          </a:p>
          <a:p>
            <a:pPr marL="800100" lvl="2" indent="-342900" defTabSz="457200">
              <a:lnSpc>
                <a:spcPct val="114999"/>
              </a:lnSpc>
              <a:spcBef>
                <a:spcPts val="1400"/>
              </a:spcBef>
              <a:buFont typeface="Wingdings" panose="05000000000000000000" pitchFamily="2" charset="2"/>
              <a:buChar char="Ø"/>
            </a:pPr>
            <a:r>
              <a:rPr lang="en-CA" sz="1350" dirty="0">
                <a:latin typeface="Arial"/>
              </a:rPr>
              <a:t>In Canada, the </a:t>
            </a:r>
            <a:r>
              <a:rPr lang="en-CA" sz="1350" b="1" dirty="0">
                <a:latin typeface="Arial"/>
              </a:rPr>
              <a:t>top three obstacles</a:t>
            </a:r>
            <a:r>
              <a:rPr lang="en-CA" sz="1350" dirty="0">
                <a:latin typeface="Arial"/>
              </a:rPr>
              <a:t> reported by those who had participated in adult learning and wanted to participate in more, but did not were (PIAAC, 2023):</a:t>
            </a:r>
            <a:endParaRPr lang="en-CA" sz="1350" dirty="0">
              <a:latin typeface="Arial"/>
              <a:cs typeface="Arial"/>
            </a:endParaRPr>
          </a:p>
          <a:p>
            <a:pPr marL="800100" lvl="2" indent="-342900" defTabSz="457200">
              <a:lnSpc>
                <a:spcPct val="114999"/>
              </a:lnSpc>
              <a:spcBef>
                <a:spcPts val="1400"/>
              </a:spcBef>
              <a:buFont typeface="Wingdings" panose="05000000000000000000" pitchFamily="2" charset="2"/>
              <a:buChar char="§"/>
            </a:pPr>
            <a:endParaRPr lang="en-CA" sz="200">
              <a:latin typeface="Arial"/>
            </a:endParaRPr>
          </a:p>
          <a:p>
            <a:pPr marL="1200150" lvl="2" indent="-285750">
              <a:buFont typeface="Wingdings" panose="05000000000000000000" pitchFamily="2" charset="2"/>
              <a:buChar char="§"/>
            </a:pPr>
            <a:r>
              <a:rPr lang="en-CA" sz="1350" dirty="0">
                <a:latin typeface="+mj-lt"/>
              </a:rPr>
              <a:t>No time due to work-related reasons (31%)</a:t>
            </a:r>
            <a:endParaRPr lang="en-CA" sz="1350" dirty="0">
              <a:latin typeface="+mj-lt"/>
              <a:cs typeface="Arial"/>
            </a:endParaRPr>
          </a:p>
          <a:p>
            <a:pPr marL="171450" indent="-171450">
              <a:buFont typeface="Wingdings" panose="05000000000000000000" pitchFamily="2" charset="2"/>
              <a:buChar char="§"/>
            </a:pPr>
            <a:endParaRPr lang="en-CA" sz="800">
              <a:latin typeface="+mj-lt"/>
            </a:endParaRPr>
          </a:p>
          <a:p>
            <a:pPr marL="1200150" lvl="2" indent="-285750">
              <a:buFont typeface="Wingdings" panose="05000000000000000000" pitchFamily="2" charset="2"/>
              <a:buChar char="§"/>
            </a:pPr>
            <a:r>
              <a:rPr lang="en-CA" sz="1350" dirty="0">
                <a:latin typeface="+mj-lt"/>
              </a:rPr>
              <a:t>No time due to family responsibilities (19%)</a:t>
            </a:r>
            <a:endParaRPr lang="en-CA" sz="1350" dirty="0">
              <a:latin typeface="+mj-lt"/>
              <a:cs typeface="Arial"/>
            </a:endParaRPr>
          </a:p>
          <a:p>
            <a:pPr marL="285750" indent="-285750">
              <a:buFont typeface="Wingdings" panose="05000000000000000000" pitchFamily="2" charset="2"/>
              <a:buChar char="§"/>
            </a:pPr>
            <a:endParaRPr lang="en-CA" sz="800">
              <a:latin typeface="+mj-lt"/>
            </a:endParaRPr>
          </a:p>
          <a:p>
            <a:pPr marL="1200150" lvl="2" indent="-285750">
              <a:buFont typeface="Wingdings" panose="05000000000000000000" pitchFamily="2" charset="2"/>
              <a:buChar char="§"/>
            </a:pPr>
            <a:r>
              <a:rPr lang="en-CA" sz="1350" dirty="0">
                <a:latin typeface="+mj-lt"/>
              </a:rPr>
              <a:t>Training activity would have been too expensive (16%)</a:t>
            </a:r>
            <a:endParaRPr lang="en-CA" sz="1400" dirty="0">
              <a:latin typeface="Arial"/>
            </a:endParaRPr>
          </a:p>
          <a:p>
            <a:pPr marL="457200" lvl="2" defTabSz="457200">
              <a:lnSpc>
                <a:spcPct val="114999"/>
              </a:lnSpc>
              <a:spcBef>
                <a:spcPts val="1400"/>
              </a:spcBef>
            </a:pPr>
            <a:endParaRPr lang="en-CA" sz="1400">
              <a:latin typeface="Arial"/>
              <a:cs typeface="Arial"/>
            </a:endParaRPr>
          </a:p>
          <a:p>
            <a:pPr marL="342900" lvl="1" indent="-342900" defTabSz="457200">
              <a:spcBef>
                <a:spcPct val="20000"/>
              </a:spcBef>
              <a:buFont typeface="Arial"/>
              <a:buChar char="•"/>
            </a:pPr>
            <a:endParaRPr lang="en-CA" sz="1325" b="1">
              <a:latin typeface="Arial"/>
            </a:endParaRPr>
          </a:p>
        </p:txBody>
      </p:sp>
      <p:sp>
        <p:nvSpPr>
          <p:cNvPr id="12" name="TextBox 11">
            <a:extLst>
              <a:ext uri="{FF2B5EF4-FFF2-40B4-BE49-F238E27FC236}">
                <a16:creationId xmlns:a16="http://schemas.microsoft.com/office/drawing/2014/main" id="{D0A9D83E-77A7-2571-AFB2-E6196BAB7EFF}"/>
              </a:ext>
            </a:extLst>
          </p:cNvPr>
          <p:cNvSpPr txBox="1"/>
          <p:nvPr/>
        </p:nvSpPr>
        <p:spPr>
          <a:xfrm>
            <a:off x="8647288" y="1877023"/>
            <a:ext cx="2926695" cy="814518"/>
          </a:xfrm>
          <a:prstGeom prst="rect">
            <a:avLst/>
          </a:prstGeom>
          <a:noFill/>
          <a:ln w="12700">
            <a:solidFill>
              <a:schemeClr val="tx1"/>
            </a:solidFill>
          </a:ln>
        </p:spPr>
        <p:txBody>
          <a:bodyPr wrap="square" lIns="91440" tIns="45720" rIns="91440" bIns="45720" anchor="t">
            <a:spAutoFit/>
          </a:bodyPr>
          <a:lstStyle/>
          <a:p>
            <a:pPr marL="0" lvl="1" algn="ctr" defTabSz="457200">
              <a:lnSpc>
                <a:spcPct val="114999"/>
              </a:lnSpc>
              <a:spcBef>
                <a:spcPts val="1400"/>
              </a:spcBef>
            </a:pPr>
            <a:r>
              <a:rPr lang="en-CA" sz="1350" b="1">
                <a:latin typeface="Arial"/>
              </a:rPr>
              <a:t>Did you know that many Canadians have unmet learning or training needs?</a:t>
            </a:r>
            <a:r>
              <a:rPr lang="en-CA" sz="1350">
                <a:latin typeface="Arial"/>
              </a:rPr>
              <a:t> </a:t>
            </a:r>
            <a:endParaRPr lang="en-US" sz="1350"/>
          </a:p>
        </p:txBody>
      </p:sp>
      <p:sp>
        <p:nvSpPr>
          <p:cNvPr id="13" name="Rectangle: Rounded Corners 12">
            <a:extLst>
              <a:ext uri="{FF2B5EF4-FFF2-40B4-BE49-F238E27FC236}">
                <a16:creationId xmlns:a16="http://schemas.microsoft.com/office/drawing/2014/main" id="{86C253A7-9E2E-1808-3C56-32DBE62D9C2A}"/>
              </a:ext>
            </a:extLst>
          </p:cNvPr>
          <p:cNvSpPr/>
          <p:nvPr/>
        </p:nvSpPr>
        <p:spPr>
          <a:xfrm>
            <a:off x="618017" y="1280039"/>
            <a:ext cx="6821750" cy="4025739"/>
          </a:xfrm>
          <a:prstGeom prst="roundRect">
            <a:avLst/>
          </a:prstGeom>
          <a:noFill/>
          <a:ln w="19050">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5" name="Rectangle: Rounded Corners 14">
            <a:extLst>
              <a:ext uri="{FF2B5EF4-FFF2-40B4-BE49-F238E27FC236}">
                <a16:creationId xmlns:a16="http://schemas.microsoft.com/office/drawing/2014/main" id="{A80AA31C-556E-52C9-4A2F-D900B6D353F4}"/>
              </a:ext>
            </a:extLst>
          </p:cNvPr>
          <p:cNvSpPr/>
          <p:nvPr/>
        </p:nvSpPr>
        <p:spPr>
          <a:xfrm>
            <a:off x="655596" y="5432670"/>
            <a:ext cx="10785527" cy="632819"/>
          </a:xfrm>
          <a:prstGeom prst="roundRect">
            <a:avLst/>
          </a:prstGeom>
          <a:noFill/>
          <a:ln w="190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7" name="TextBox 16">
            <a:extLst>
              <a:ext uri="{FF2B5EF4-FFF2-40B4-BE49-F238E27FC236}">
                <a16:creationId xmlns:a16="http://schemas.microsoft.com/office/drawing/2014/main" id="{CADF936D-863B-BAEC-DAC8-6CCC5561E35D}"/>
              </a:ext>
            </a:extLst>
          </p:cNvPr>
          <p:cNvSpPr txBox="1"/>
          <p:nvPr/>
        </p:nvSpPr>
        <p:spPr>
          <a:xfrm>
            <a:off x="556437" y="5511491"/>
            <a:ext cx="10841665" cy="553998"/>
          </a:xfrm>
          <a:prstGeom prst="rect">
            <a:avLst/>
          </a:prstGeom>
          <a:noFill/>
        </p:spPr>
        <p:txBody>
          <a:bodyPr wrap="square" lIns="91440" tIns="45720" rIns="91440" bIns="45720" anchor="t">
            <a:spAutoFit/>
          </a:bodyPr>
          <a:lstStyle/>
          <a:p>
            <a:pPr algn="ctr"/>
            <a:r>
              <a:rPr lang="en-CA" sz="1450">
                <a:latin typeface="Arial"/>
              </a:rPr>
              <a:t>Adults from under-represented groups, who would often benefit most from training, may face multiple intersecting barriers – and are generally less likely to participate in learning and training.</a:t>
            </a:r>
          </a:p>
        </p:txBody>
      </p:sp>
      <p:sp>
        <p:nvSpPr>
          <p:cNvPr id="19" name="TextBox 18">
            <a:extLst>
              <a:ext uri="{FF2B5EF4-FFF2-40B4-BE49-F238E27FC236}">
                <a16:creationId xmlns:a16="http://schemas.microsoft.com/office/drawing/2014/main" id="{A214AC05-42EA-C0AF-E6A8-96343AFFCDBE}"/>
              </a:ext>
            </a:extLst>
          </p:cNvPr>
          <p:cNvSpPr txBox="1"/>
          <p:nvPr/>
        </p:nvSpPr>
        <p:spPr>
          <a:xfrm>
            <a:off x="8655703" y="2696889"/>
            <a:ext cx="2926697" cy="1432187"/>
          </a:xfrm>
          <a:prstGeom prst="rect">
            <a:avLst/>
          </a:prstGeom>
          <a:noFill/>
          <a:ln>
            <a:solidFill>
              <a:schemeClr val="tx1"/>
            </a:solidFill>
          </a:ln>
        </p:spPr>
        <p:txBody>
          <a:bodyPr wrap="square" lIns="91440" tIns="45720" rIns="91440" bIns="45720" anchor="t">
            <a:spAutoFit/>
          </a:bodyPr>
          <a:lstStyle/>
          <a:p>
            <a:pPr marL="0" lvl="1" algn="ctr" defTabSz="457200">
              <a:spcBef>
                <a:spcPct val="20000"/>
              </a:spcBef>
            </a:pPr>
            <a:endParaRPr lang="en-CA" sz="500">
              <a:latin typeface="Arial"/>
            </a:endParaRPr>
          </a:p>
          <a:p>
            <a:pPr marL="0" lvl="1" algn="ctr" defTabSz="457200">
              <a:lnSpc>
                <a:spcPct val="114999"/>
              </a:lnSpc>
              <a:spcBef>
                <a:spcPts val="1400"/>
              </a:spcBef>
            </a:pPr>
            <a:r>
              <a:rPr lang="en-CA" sz="1350" dirty="0">
                <a:latin typeface="Arial"/>
              </a:rPr>
              <a:t>In 2023, approximately 28% of adults reported wanting to participate in </a:t>
            </a:r>
            <a:r>
              <a:rPr lang="en-CA" sz="1350" u="sng" dirty="0">
                <a:latin typeface="Arial"/>
              </a:rPr>
              <a:t>additional training</a:t>
            </a:r>
            <a:r>
              <a:rPr lang="en-CA" sz="1350" dirty="0">
                <a:latin typeface="Arial"/>
              </a:rPr>
              <a:t> (PIAAC). </a:t>
            </a:r>
            <a:endParaRPr lang="en-CA" sz="1350" dirty="0">
              <a:latin typeface="Arial"/>
              <a:cs typeface="Arial"/>
            </a:endParaRPr>
          </a:p>
          <a:p>
            <a:pPr marL="0" lvl="1" algn="ctr" defTabSz="457200">
              <a:spcBef>
                <a:spcPct val="20000"/>
              </a:spcBef>
            </a:pPr>
            <a:endParaRPr lang="en-CA" sz="500">
              <a:latin typeface="Arial"/>
            </a:endParaRPr>
          </a:p>
        </p:txBody>
      </p:sp>
      <p:sp>
        <p:nvSpPr>
          <p:cNvPr id="20" name="TextBox 19">
            <a:extLst>
              <a:ext uri="{FF2B5EF4-FFF2-40B4-BE49-F238E27FC236}">
                <a16:creationId xmlns:a16="http://schemas.microsoft.com/office/drawing/2014/main" id="{EE5C0294-4C8B-D219-E164-35C12CF0D416}"/>
              </a:ext>
            </a:extLst>
          </p:cNvPr>
          <p:cNvSpPr txBox="1"/>
          <p:nvPr/>
        </p:nvSpPr>
        <p:spPr>
          <a:xfrm>
            <a:off x="586101" y="6533223"/>
            <a:ext cx="10491360" cy="215444"/>
          </a:xfrm>
          <a:prstGeom prst="rect">
            <a:avLst/>
          </a:prstGeom>
          <a:noFill/>
        </p:spPr>
        <p:txBody>
          <a:bodyPr wrap="square" rtlCol="0">
            <a:spAutoFit/>
          </a:bodyPr>
          <a:lstStyle/>
          <a:p>
            <a:r>
              <a:rPr lang="en-CA" sz="800" b="0" i="0">
                <a:solidFill>
                  <a:srgbClr val="000000"/>
                </a:solidFill>
                <a:effectLst/>
              </a:rPr>
              <a:t>Source: OECD, PIAAC (2023); OECD (2019), </a:t>
            </a:r>
            <a:r>
              <a:rPr lang="en-CA" sz="800" b="0" i="1">
                <a:solidFill>
                  <a:srgbClr val="000000"/>
                </a:solidFill>
                <a:effectLst/>
              </a:rPr>
              <a:t>Getting Skills Right: Future-Ready Adult Learning Systems</a:t>
            </a:r>
            <a:r>
              <a:rPr lang="en-CA" sz="800" b="0" i="0">
                <a:solidFill>
                  <a:srgbClr val="000000"/>
                </a:solidFill>
                <a:effectLst/>
              </a:rPr>
              <a:t>, Getting Skills Right, OECD Publishing, Paris, </a:t>
            </a:r>
            <a:r>
              <a:rPr lang="en-CA" sz="800" b="0" i="0">
                <a:effectLst/>
                <a:hlinkClick r:id="rId3"/>
              </a:rPr>
              <a:t>https://doi.org/10.1787/9789264311756-en</a:t>
            </a:r>
            <a:r>
              <a:rPr lang="en-CA" sz="800" b="0" i="0">
                <a:solidFill>
                  <a:srgbClr val="000000"/>
                </a:solidFill>
                <a:effectLst/>
              </a:rPr>
              <a:t>.</a:t>
            </a:r>
            <a:endParaRPr lang="en-CA" sz="800"/>
          </a:p>
        </p:txBody>
      </p:sp>
      <p:sp>
        <p:nvSpPr>
          <p:cNvPr id="4" name="TextBox 3">
            <a:extLst>
              <a:ext uri="{FF2B5EF4-FFF2-40B4-BE49-F238E27FC236}">
                <a16:creationId xmlns:a16="http://schemas.microsoft.com/office/drawing/2014/main" id="{3D78D238-DF4E-F23E-E7BC-3EF51DE8EAA7}"/>
              </a:ext>
            </a:extLst>
          </p:cNvPr>
          <p:cNvSpPr txBox="1"/>
          <p:nvPr/>
        </p:nvSpPr>
        <p:spPr>
          <a:xfrm>
            <a:off x="586100" y="6406331"/>
            <a:ext cx="7287240" cy="215444"/>
          </a:xfrm>
          <a:prstGeom prst="rect">
            <a:avLst/>
          </a:prstGeom>
          <a:noFill/>
        </p:spPr>
        <p:txBody>
          <a:bodyPr wrap="square" lIns="91440" tIns="45720" rIns="91440" bIns="45720" anchor="t">
            <a:spAutoFit/>
          </a:bodyPr>
          <a:lstStyle/>
          <a:p>
            <a:r>
              <a:rPr lang="en-CA" sz="800"/>
              <a:t>Note: See Annex B for barriers from an employer-perspective; Some of the barriers listed above are systemic. Available data is limited.</a:t>
            </a:r>
          </a:p>
        </p:txBody>
      </p:sp>
    </p:spTree>
    <p:extLst>
      <p:ext uri="{BB962C8B-B14F-4D97-AF65-F5344CB8AC3E}">
        <p14:creationId xmlns:p14="http://schemas.microsoft.com/office/powerpoint/2010/main" val="4163716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nvPr>
        </p:nvSpPr>
        <p:spPr>
          <a:xfrm>
            <a:off x="805042" y="400332"/>
            <a:ext cx="10018682" cy="809883"/>
          </a:xfrm>
        </p:spPr>
        <p:txBody>
          <a:bodyPr>
            <a:normAutofit/>
          </a:bodyPr>
          <a:lstStyle/>
          <a:p>
            <a:r>
              <a:rPr lang="en-CA" sz="2000" dirty="0"/>
              <a:t>Adults with lower levels of educational attainment and/or lower-skills were less likely to participate in adult learning</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nvPr>
        </p:nvSpPr>
        <p:spPr/>
        <p:txBody>
          <a:bodyPr/>
          <a:lstStyle/>
          <a:p>
            <a:fld id="{2E86C063-E22E-2E4C-A523-54089486E38F}" type="slidenum">
              <a:rPr lang="en-US" smtClean="0"/>
              <a:t>25</a:t>
            </a:fld>
            <a:endParaRPr lang="en-US"/>
          </a:p>
        </p:txBody>
      </p:sp>
      <p:sp>
        <p:nvSpPr>
          <p:cNvPr id="5" name="TextBox 4">
            <a:extLst>
              <a:ext uri="{FF2B5EF4-FFF2-40B4-BE49-F238E27FC236}">
                <a16:creationId xmlns:a16="http://schemas.microsoft.com/office/drawing/2014/main" id="{DBDD83A7-DF8E-6FD5-1DBD-7FEBD7747190}"/>
              </a:ext>
            </a:extLst>
          </p:cNvPr>
          <p:cNvSpPr txBox="1"/>
          <p:nvPr/>
        </p:nvSpPr>
        <p:spPr>
          <a:xfrm>
            <a:off x="1485947" y="4306648"/>
            <a:ext cx="9220105" cy="1547090"/>
          </a:xfrm>
          <a:prstGeom prst="rect">
            <a:avLst/>
          </a:prstGeom>
          <a:solidFill>
            <a:schemeClr val="bg2">
              <a:lumMod val="40000"/>
              <a:lumOff val="60000"/>
            </a:schemeClr>
          </a:solidFill>
        </p:spPr>
        <p:txBody>
          <a:bodyPr wrap="square" lIns="91440" tIns="45720" rIns="91440" bIns="45720" rtlCol="0" anchor="t">
            <a:spAutoFit/>
          </a:bodyPr>
          <a:lstStyle/>
          <a:p>
            <a:pPr marL="285750" indent="-285750">
              <a:buFont typeface="Arial"/>
              <a:buChar char="•"/>
            </a:pPr>
            <a:endParaRPr lang="en-CA" sz="800">
              <a:cs typeface="Arial"/>
            </a:endParaRPr>
          </a:p>
          <a:p>
            <a:pPr marL="285750" indent="-285750">
              <a:lnSpc>
                <a:spcPct val="125000"/>
              </a:lnSpc>
              <a:buFont typeface="Arial"/>
              <a:buChar char="•"/>
            </a:pPr>
            <a:r>
              <a:rPr lang="en-CA" sz="1300" b="1"/>
              <a:t>Barriers to training </a:t>
            </a:r>
            <a:r>
              <a:rPr lang="en-CA" sz="1300"/>
              <a:t>for low-educated and/or low-skilled individuals may include:</a:t>
            </a:r>
            <a:endParaRPr lang="en-CA" sz="1300">
              <a:cs typeface="Arial"/>
            </a:endParaRPr>
          </a:p>
          <a:p>
            <a:pPr marL="285750" indent="-285750">
              <a:buFont typeface="Arial" panose="020B0604020202020204" pitchFamily="34" charset="0"/>
              <a:buChar char="•"/>
            </a:pPr>
            <a:endParaRPr lang="en-CA" sz="800"/>
          </a:p>
          <a:p>
            <a:pPr marL="742950" lvl="1" indent="-285750">
              <a:lnSpc>
                <a:spcPct val="114000"/>
              </a:lnSpc>
              <a:buFont typeface="Wingdings" panose="05000000000000000000" pitchFamily="2" charset="2"/>
              <a:buChar char="v"/>
            </a:pPr>
            <a:r>
              <a:rPr lang="en-CA" sz="1300"/>
              <a:t>costs associated with training</a:t>
            </a:r>
            <a:endParaRPr lang="en-CA" sz="1300">
              <a:cs typeface="Arial"/>
            </a:endParaRPr>
          </a:p>
          <a:p>
            <a:pPr marL="742950" lvl="1" indent="-285750">
              <a:lnSpc>
                <a:spcPct val="114000"/>
              </a:lnSpc>
              <a:buFont typeface="Wingdings" panose="05000000000000000000" pitchFamily="2" charset="2"/>
              <a:buChar char="v"/>
            </a:pPr>
            <a:r>
              <a:rPr lang="en-CA" sz="1300"/>
              <a:t>lack of employer support</a:t>
            </a:r>
            <a:endParaRPr lang="en-CA" sz="1300">
              <a:cs typeface="Arial"/>
            </a:endParaRPr>
          </a:p>
          <a:p>
            <a:pPr marL="742950" lvl="1" indent="-285750">
              <a:lnSpc>
                <a:spcPct val="114000"/>
              </a:lnSpc>
              <a:buFont typeface="Wingdings" panose="05000000000000000000" pitchFamily="2" charset="2"/>
              <a:buChar char="v"/>
            </a:pPr>
            <a:r>
              <a:rPr lang="en-CA" sz="1300"/>
              <a:t>educational requirements</a:t>
            </a:r>
          </a:p>
          <a:p>
            <a:pPr marL="742950" lvl="1" indent="-285750">
              <a:lnSpc>
                <a:spcPct val="114000"/>
              </a:lnSpc>
              <a:buFont typeface="Wingdings" panose="05000000000000000000" pitchFamily="2" charset="2"/>
              <a:buChar char="v"/>
            </a:pPr>
            <a:endParaRPr lang="en-CA" sz="1300">
              <a:cs typeface="Arial"/>
            </a:endParaRPr>
          </a:p>
          <a:p>
            <a:pPr marL="742950" lvl="1" indent="-285750">
              <a:buFont typeface="Arial" panose="020B0604020202020204" pitchFamily="34" charset="0"/>
              <a:buChar char="•"/>
            </a:pPr>
            <a:endParaRPr lang="en-CA" sz="300"/>
          </a:p>
        </p:txBody>
      </p:sp>
      <p:sp>
        <p:nvSpPr>
          <p:cNvPr id="13" name="Content Placeholder 2">
            <a:extLst>
              <a:ext uri="{FF2B5EF4-FFF2-40B4-BE49-F238E27FC236}">
                <a16:creationId xmlns:a16="http://schemas.microsoft.com/office/drawing/2014/main" id="{38ED9265-C0CA-5675-24F1-C4A367AF4377}"/>
              </a:ext>
            </a:extLst>
          </p:cNvPr>
          <p:cNvSpPr txBox="1">
            <a:spLocks/>
          </p:cNvSpPr>
          <p:nvPr/>
        </p:nvSpPr>
        <p:spPr>
          <a:xfrm>
            <a:off x="1485946" y="2758347"/>
            <a:ext cx="9220106" cy="1454167"/>
          </a:xfrm>
          <a:prstGeom prst="rect">
            <a:avLst/>
          </a:prstGeom>
          <a:solidFill>
            <a:schemeClr val="accent6">
              <a:lumMod val="40000"/>
              <a:lumOff val="60000"/>
            </a:schemeClr>
          </a:solidFill>
        </p:spPr>
        <p:txBody>
          <a:bodyPr vert="horz" lIns="91440" tIns="45720" rIns="91440" bIns="45720" rtlCol="0" anchor="t">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CA" sz="800" b="1">
              <a:solidFill>
                <a:srgbClr val="000000"/>
              </a:solidFill>
              <a:cs typeface="+mn-cs"/>
            </a:endParaRPr>
          </a:p>
          <a:p>
            <a:pPr marL="285750" indent="-285750">
              <a:lnSpc>
                <a:spcPct val="125000"/>
              </a:lnSpc>
            </a:pPr>
            <a:r>
              <a:rPr lang="en-CA" sz="1300" b="1">
                <a:solidFill>
                  <a:srgbClr val="000000"/>
                </a:solidFill>
                <a:cs typeface="+mn-cs"/>
              </a:rPr>
              <a:t>Those with lower skills tend to participate less in adult learning and training </a:t>
            </a:r>
            <a:r>
              <a:rPr lang="en-CA" sz="1300">
                <a:solidFill>
                  <a:srgbClr val="000000"/>
                </a:solidFill>
                <a:cs typeface="+mn-cs"/>
              </a:rPr>
              <a:t>(PIAAC, 2023):</a:t>
            </a:r>
            <a:endParaRPr lang="en-CA" sz="1300">
              <a:solidFill>
                <a:srgbClr val="000000"/>
              </a:solidFill>
              <a:cs typeface="Arial"/>
            </a:endParaRPr>
          </a:p>
          <a:p>
            <a:pPr lvl="1">
              <a:lnSpc>
                <a:spcPct val="114000"/>
              </a:lnSpc>
              <a:spcBef>
                <a:spcPts val="1400"/>
              </a:spcBef>
              <a:buFont typeface="Wingdings" panose="05000000000000000000" pitchFamily="2" charset="2"/>
              <a:buChar char="Ø"/>
            </a:pPr>
            <a:r>
              <a:rPr lang="en-CA" sz="1300">
                <a:solidFill>
                  <a:srgbClr val="000000"/>
                </a:solidFill>
                <a:cs typeface="+mn-cs"/>
              </a:rPr>
              <a:t>35% of adults with low literacy skills participated in training vs. 73% of those with high literacy skills</a:t>
            </a:r>
          </a:p>
          <a:p>
            <a:pPr lvl="1">
              <a:lnSpc>
                <a:spcPct val="114000"/>
              </a:lnSpc>
              <a:spcBef>
                <a:spcPts val="1400"/>
              </a:spcBef>
              <a:buFont typeface="Wingdings" panose="05000000000000000000" pitchFamily="2" charset="2"/>
              <a:buChar char="Ø"/>
            </a:pPr>
            <a:r>
              <a:rPr lang="en-CA" sz="1300">
                <a:solidFill>
                  <a:srgbClr val="000000"/>
                </a:solidFill>
                <a:cs typeface="+mn-cs"/>
              </a:rPr>
              <a:t>33% of adults with low numeracy skills participated in training vs. 73% of those with high numeracy skills</a:t>
            </a:r>
          </a:p>
        </p:txBody>
      </p:sp>
      <p:sp>
        <p:nvSpPr>
          <p:cNvPr id="14" name="Content Placeholder 2">
            <a:extLst>
              <a:ext uri="{FF2B5EF4-FFF2-40B4-BE49-F238E27FC236}">
                <a16:creationId xmlns:a16="http://schemas.microsoft.com/office/drawing/2014/main" id="{83F9D011-FEFA-1881-B1FB-A1DCC68412D7}"/>
              </a:ext>
            </a:extLst>
          </p:cNvPr>
          <p:cNvSpPr txBox="1">
            <a:spLocks/>
          </p:cNvSpPr>
          <p:nvPr/>
        </p:nvSpPr>
        <p:spPr>
          <a:xfrm>
            <a:off x="1485947" y="1383598"/>
            <a:ext cx="9220106" cy="1228919"/>
          </a:xfrm>
          <a:prstGeom prst="rect">
            <a:avLst/>
          </a:prstGeom>
          <a:solidFill>
            <a:schemeClr val="accent4">
              <a:lumMod val="20000"/>
              <a:lumOff val="80000"/>
            </a:schemeClr>
          </a:solidFill>
        </p:spPr>
        <p:txBody>
          <a:bodyPr vert="horz" lIns="91440" tIns="45720" rIns="91440" bIns="45720" rtlCol="0" anchor="t">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endParaRPr lang="en-CA" sz="800"/>
          </a:p>
          <a:p>
            <a:pPr marL="285750" indent="-285750">
              <a:lnSpc>
                <a:spcPct val="125000"/>
              </a:lnSpc>
            </a:pPr>
            <a:r>
              <a:rPr lang="en-CA" sz="1300"/>
              <a:t>Results from PIAAC (2023) showed that</a:t>
            </a:r>
            <a:r>
              <a:rPr lang="en-CA" sz="1300" b="1"/>
              <a:t> </a:t>
            </a:r>
            <a:r>
              <a:rPr lang="en-CA" sz="1300" b="1">
                <a:solidFill>
                  <a:srgbClr val="000000"/>
                </a:solidFill>
                <a:cs typeface="+mn-cs"/>
              </a:rPr>
              <a:t>participation in adult learning increased with educational attainment:</a:t>
            </a:r>
            <a:endParaRPr lang="en-CA" sz="1300" b="1">
              <a:solidFill>
                <a:srgbClr val="000000"/>
              </a:solidFill>
              <a:cs typeface="Arial"/>
            </a:endParaRPr>
          </a:p>
          <a:p>
            <a:pPr lvl="1">
              <a:lnSpc>
                <a:spcPct val="114000"/>
              </a:lnSpc>
              <a:spcBef>
                <a:spcPts val="1400"/>
              </a:spcBef>
              <a:buFont typeface="Wingdings" panose="05000000000000000000" pitchFamily="2" charset="2"/>
              <a:buChar char="Ø"/>
            </a:pPr>
            <a:r>
              <a:rPr lang="en-CA" sz="1300">
                <a:solidFill>
                  <a:srgbClr val="000000"/>
                </a:solidFill>
                <a:cs typeface="+mn-cs"/>
              </a:rPr>
              <a:t>29% of adults with less than a high school diploma participated in adult learning vs. 43% for those with a high school diploma, and 72% for those with a bachelor’s degree or higher</a:t>
            </a:r>
            <a:endParaRPr lang="en-CA" sz="1300">
              <a:solidFill>
                <a:srgbClr val="000000"/>
              </a:solidFill>
              <a:cs typeface="Arial"/>
            </a:endParaRPr>
          </a:p>
          <a:p>
            <a:pPr lvl="1">
              <a:buFont typeface="Wingdings" panose="05000000000000000000" pitchFamily="2" charset="2"/>
              <a:buChar char="Ø"/>
            </a:pPr>
            <a:endParaRPr lang="en-CA" sz="1200">
              <a:solidFill>
                <a:srgbClr val="000000"/>
              </a:solidFill>
              <a:cs typeface="+mn-cs"/>
            </a:endParaRPr>
          </a:p>
        </p:txBody>
      </p:sp>
      <p:sp>
        <p:nvSpPr>
          <p:cNvPr id="20" name="TextBox 19">
            <a:extLst>
              <a:ext uri="{FF2B5EF4-FFF2-40B4-BE49-F238E27FC236}">
                <a16:creationId xmlns:a16="http://schemas.microsoft.com/office/drawing/2014/main" id="{F2FCA916-B136-EAC8-05EF-833D8FA3E74C}"/>
              </a:ext>
            </a:extLst>
          </p:cNvPr>
          <p:cNvSpPr txBox="1"/>
          <p:nvPr/>
        </p:nvSpPr>
        <p:spPr>
          <a:xfrm>
            <a:off x="679450" y="6450485"/>
            <a:ext cx="9948832" cy="461665"/>
          </a:xfrm>
          <a:prstGeom prst="rect">
            <a:avLst/>
          </a:prstGeom>
          <a:noFill/>
        </p:spPr>
        <p:txBody>
          <a:bodyPr wrap="square" rtlCol="0">
            <a:spAutoFit/>
          </a:bodyPr>
          <a:lstStyle/>
          <a:p>
            <a:r>
              <a:rPr lang="en-CA" sz="800" baseline="0"/>
              <a:t>Source: OECD, PIAAC (2023)</a:t>
            </a:r>
            <a:r>
              <a:rPr lang="en-CA" sz="800"/>
              <a:t>; </a:t>
            </a:r>
            <a:r>
              <a:rPr lang="en-CA" sz="800" baseline="0"/>
              <a:t>OECD, PIAAC (2012)</a:t>
            </a:r>
            <a:r>
              <a:rPr lang="en-CA" sz="800"/>
              <a:t>; </a:t>
            </a:r>
            <a:r>
              <a:rPr lang="en-CA" sz="800">
                <a:solidFill>
                  <a:srgbClr val="000000"/>
                </a:solidFill>
                <a:latin typeface="Arial"/>
              </a:rPr>
              <a:t>Adult Learning and Foundational Skills: Findings from the first cycle of the Programme for the International assessment of Adult Competencies, GoC &amp; CMEC (2021)</a:t>
            </a:r>
            <a:endParaRPr lang="en-CA" sz="800"/>
          </a:p>
          <a:p>
            <a:pPr defTabSz="457200"/>
            <a:endParaRPr lang="en-CA" sz="800">
              <a:solidFill>
                <a:srgbClr val="000000"/>
              </a:solidFill>
              <a:latin typeface="Arial"/>
            </a:endParaRPr>
          </a:p>
        </p:txBody>
      </p:sp>
      <p:sp>
        <p:nvSpPr>
          <p:cNvPr id="6" name="TextBox 5">
            <a:extLst>
              <a:ext uri="{FF2B5EF4-FFF2-40B4-BE49-F238E27FC236}">
                <a16:creationId xmlns:a16="http://schemas.microsoft.com/office/drawing/2014/main" id="{7A45A02A-9494-5F96-9051-5FAB3BB0EABE}"/>
              </a:ext>
            </a:extLst>
          </p:cNvPr>
          <p:cNvSpPr txBox="1"/>
          <p:nvPr/>
        </p:nvSpPr>
        <p:spPr>
          <a:xfrm>
            <a:off x="4386044" y="4802059"/>
            <a:ext cx="6320008" cy="529440"/>
          </a:xfrm>
          <a:prstGeom prst="rect">
            <a:avLst/>
          </a:prstGeom>
          <a:noFill/>
        </p:spPr>
        <p:txBody>
          <a:bodyPr wrap="square" rtlCol="0">
            <a:spAutoFit/>
          </a:bodyPr>
          <a:lstStyle/>
          <a:p>
            <a:pPr marL="742950" lvl="1" indent="-285750">
              <a:lnSpc>
                <a:spcPct val="114000"/>
              </a:lnSpc>
              <a:buFont typeface="Wingdings" panose="05000000000000000000" pitchFamily="2" charset="2"/>
              <a:buChar char="v"/>
            </a:pPr>
            <a:r>
              <a:rPr lang="en-CA" sz="1300"/>
              <a:t>negative perceptions about oneself as a learner, benefits of training, etc.</a:t>
            </a:r>
          </a:p>
          <a:p>
            <a:pPr marL="742950" lvl="1" indent="-285750">
              <a:lnSpc>
                <a:spcPct val="114000"/>
              </a:lnSpc>
              <a:buFont typeface="Wingdings" panose="05000000000000000000" pitchFamily="2" charset="2"/>
              <a:buChar char="v"/>
            </a:pPr>
            <a:r>
              <a:rPr lang="en-CA" sz="1300"/>
              <a:t>lack of career guidance and/or inaccessible information</a:t>
            </a:r>
          </a:p>
        </p:txBody>
      </p:sp>
    </p:spTree>
    <p:extLst>
      <p:ext uri="{BB962C8B-B14F-4D97-AF65-F5344CB8AC3E}">
        <p14:creationId xmlns:p14="http://schemas.microsoft.com/office/powerpoint/2010/main" val="3660707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nvPr>
        </p:nvSpPr>
        <p:spPr>
          <a:xfrm>
            <a:off x="780753" y="432335"/>
            <a:ext cx="10563274" cy="829935"/>
          </a:xfrm>
        </p:spPr>
        <p:txBody>
          <a:bodyPr>
            <a:normAutofit/>
          </a:bodyPr>
          <a:lstStyle/>
          <a:p>
            <a:r>
              <a:rPr lang="en-CA" sz="2000"/>
              <a:t>Older individuals are less likely than their younger counterparts to participate in training</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nvPr>
        </p:nvSpPr>
        <p:spPr/>
        <p:txBody>
          <a:bodyPr/>
          <a:lstStyle/>
          <a:p>
            <a:fld id="{2E86C063-E22E-2E4C-A523-54089486E38F}" type="slidenum">
              <a:rPr lang="en-US" smtClean="0"/>
              <a:t>26</a:t>
            </a:fld>
            <a:endParaRPr lang="en-US"/>
          </a:p>
        </p:txBody>
      </p:sp>
      <p:sp>
        <p:nvSpPr>
          <p:cNvPr id="6" name="Content Placeholder 2">
            <a:extLst>
              <a:ext uri="{FF2B5EF4-FFF2-40B4-BE49-F238E27FC236}">
                <a16:creationId xmlns:a16="http://schemas.microsoft.com/office/drawing/2014/main" id="{487F5B57-8CE7-5F2F-1F10-9B8883D3CC0C}"/>
              </a:ext>
            </a:extLst>
          </p:cNvPr>
          <p:cNvSpPr>
            <a:spLocks noGrp="1"/>
          </p:cNvSpPr>
          <p:nvPr>
            <p:ph idx="1"/>
          </p:nvPr>
        </p:nvSpPr>
        <p:spPr>
          <a:xfrm>
            <a:off x="785511" y="1391052"/>
            <a:ext cx="5101730" cy="829936"/>
          </a:xfrm>
          <a:solidFill>
            <a:schemeClr val="accent2">
              <a:lumMod val="20000"/>
              <a:lumOff val="80000"/>
            </a:schemeClr>
          </a:solidFill>
          <a:ln w="19050">
            <a:noFill/>
          </a:ln>
        </p:spPr>
        <p:txBody>
          <a:bodyPr vert="horz" lIns="121920" tIns="60960" rIns="121920" bIns="60960" rtlCol="0" anchor="t">
            <a:noAutofit/>
          </a:bodyPr>
          <a:lstStyle/>
          <a:p>
            <a:pPr marL="0" indent="0" algn="ctr">
              <a:lnSpc>
                <a:spcPct val="114999"/>
              </a:lnSpc>
              <a:spcBef>
                <a:spcPts val="1400"/>
              </a:spcBef>
              <a:buNone/>
            </a:pPr>
            <a:r>
              <a:rPr lang="en-CA" sz="1400" b="1" dirty="0"/>
              <a:t>Results from PIAAC (2023) show participation rates are highest for those aged 25–34 years old, and lowest for those aged 55-65 years old</a:t>
            </a:r>
            <a:endParaRPr lang="en-CA" sz="1400" dirty="0">
              <a:cs typeface="Arial"/>
            </a:endParaRPr>
          </a:p>
        </p:txBody>
      </p:sp>
      <p:sp>
        <p:nvSpPr>
          <p:cNvPr id="7" name="TextBox 6">
            <a:extLst>
              <a:ext uri="{FF2B5EF4-FFF2-40B4-BE49-F238E27FC236}">
                <a16:creationId xmlns:a16="http://schemas.microsoft.com/office/drawing/2014/main" id="{793BF320-05F9-A78C-9E00-C117013FAE20}"/>
              </a:ext>
            </a:extLst>
          </p:cNvPr>
          <p:cNvSpPr txBox="1"/>
          <p:nvPr/>
        </p:nvSpPr>
        <p:spPr>
          <a:xfrm>
            <a:off x="916817" y="6398310"/>
            <a:ext cx="9449927" cy="215444"/>
          </a:xfrm>
          <a:prstGeom prst="rect">
            <a:avLst/>
          </a:prstGeom>
          <a:noFill/>
        </p:spPr>
        <p:txBody>
          <a:bodyPr wrap="square" rtlCol="0">
            <a:spAutoFit/>
          </a:bodyPr>
          <a:lstStyle/>
          <a:p>
            <a:pPr defTabSz="457200"/>
            <a:r>
              <a:rPr lang="en-CA" sz="800">
                <a:solidFill>
                  <a:srgbClr val="000000"/>
                </a:solidFill>
                <a:latin typeface="Arial"/>
              </a:rPr>
              <a:t>Source: OECD PIAAC (2023).</a:t>
            </a:r>
          </a:p>
        </p:txBody>
      </p:sp>
      <p:sp>
        <p:nvSpPr>
          <p:cNvPr id="12" name="TextBox 11">
            <a:extLst>
              <a:ext uri="{FF2B5EF4-FFF2-40B4-BE49-F238E27FC236}">
                <a16:creationId xmlns:a16="http://schemas.microsoft.com/office/drawing/2014/main" id="{6F2BAC77-F1FA-FC18-16A8-70F724D1336B}"/>
              </a:ext>
            </a:extLst>
          </p:cNvPr>
          <p:cNvSpPr txBox="1"/>
          <p:nvPr/>
        </p:nvSpPr>
        <p:spPr>
          <a:xfrm>
            <a:off x="6657907" y="1393156"/>
            <a:ext cx="4393641" cy="570605"/>
          </a:xfrm>
          <a:prstGeom prst="rect">
            <a:avLst/>
          </a:prstGeom>
          <a:solidFill>
            <a:schemeClr val="accent4">
              <a:lumMod val="20000"/>
              <a:lumOff val="80000"/>
            </a:schemeClr>
          </a:solidFill>
          <a:ln w="19050">
            <a:noFill/>
          </a:ln>
        </p:spPr>
        <p:txBody>
          <a:bodyPr wrap="square" lIns="91440" tIns="45720" rIns="91440" bIns="45720" rtlCol="0" anchor="t">
            <a:spAutoFit/>
          </a:bodyPr>
          <a:lstStyle/>
          <a:p>
            <a:pPr algn="ctr" defTabSz="457200">
              <a:lnSpc>
                <a:spcPct val="115999"/>
              </a:lnSpc>
            </a:pPr>
            <a:r>
              <a:rPr lang="en-CA" sz="1400" b="1">
                <a:latin typeface="Arial"/>
              </a:rPr>
              <a:t>Older adult learners (aged 45+) reported facing different barriers than their younger cohorts:</a:t>
            </a:r>
            <a:endParaRPr lang="en-CA" sz="1400">
              <a:latin typeface="+mj-lt"/>
            </a:endParaRPr>
          </a:p>
        </p:txBody>
      </p:sp>
      <p:sp>
        <p:nvSpPr>
          <p:cNvPr id="15" name="TextBox 14">
            <a:extLst>
              <a:ext uri="{FF2B5EF4-FFF2-40B4-BE49-F238E27FC236}">
                <a16:creationId xmlns:a16="http://schemas.microsoft.com/office/drawing/2014/main" id="{943F2866-98A1-5168-C820-936F8C714440}"/>
              </a:ext>
            </a:extLst>
          </p:cNvPr>
          <p:cNvSpPr txBox="1"/>
          <p:nvPr/>
        </p:nvSpPr>
        <p:spPr>
          <a:xfrm>
            <a:off x="6740349" y="4786936"/>
            <a:ext cx="4385017" cy="929613"/>
          </a:xfrm>
          <a:prstGeom prst="rect">
            <a:avLst/>
          </a:prstGeom>
          <a:noFill/>
        </p:spPr>
        <p:txBody>
          <a:bodyPr wrap="square" lIns="91440" tIns="45720" rIns="91440" bIns="45720" rtlCol="0" anchor="t">
            <a:spAutoFit/>
          </a:bodyPr>
          <a:lstStyle/>
          <a:p>
            <a:pPr>
              <a:lnSpc>
                <a:spcPct val="125000"/>
              </a:lnSpc>
            </a:pPr>
            <a:r>
              <a:rPr lang="en-CA" sz="1500" u="sng"/>
              <a:t>From an employer perspective</a:t>
            </a:r>
            <a:r>
              <a:rPr lang="en-CA" sz="1500"/>
              <a:t>, there may be some hesitation to invest in older individuals who are expected to retire in the “near” future.</a:t>
            </a:r>
            <a:endParaRPr lang="en-US" sz="1500">
              <a:cs typeface="Arial"/>
            </a:endParaRPr>
          </a:p>
        </p:txBody>
      </p:sp>
      <p:sp>
        <p:nvSpPr>
          <p:cNvPr id="16" name="TextBox 15">
            <a:extLst>
              <a:ext uri="{FF2B5EF4-FFF2-40B4-BE49-F238E27FC236}">
                <a16:creationId xmlns:a16="http://schemas.microsoft.com/office/drawing/2014/main" id="{E04C66B2-ECBD-A9A1-A7CA-0C45D6EB2BB3}"/>
              </a:ext>
            </a:extLst>
          </p:cNvPr>
          <p:cNvSpPr txBox="1"/>
          <p:nvPr/>
        </p:nvSpPr>
        <p:spPr>
          <a:xfrm>
            <a:off x="3022069" y="5607820"/>
            <a:ext cx="2942079" cy="215444"/>
          </a:xfrm>
          <a:prstGeom prst="rect">
            <a:avLst/>
          </a:prstGeom>
          <a:noFill/>
        </p:spPr>
        <p:txBody>
          <a:bodyPr wrap="square" rtlCol="0">
            <a:spAutoFit/>
          </a:bodyPr>
          <a:lstStyle/>
          <a:p>
            <a:pPr defTabSz="457200"/>
            <a:r>
              <a:rPr lang="en-CA" sz="800">
                <a:solidFill>
                  <a:srgbClr val="000000"/>
                </a:solidFill>
                <a:latin typeface="Arial"/>
              </a:rPr>
              <a:t>Source: OECD PIAAC (2023)</a:t>
            </a:r>
          </a:p>
        </p:txBody>
      </p:sp>
      <p:sp>
        <p:nvSpPr>
          <p:cNvPr id="5" name="TextBox 4">
            <a:extLst>
              <a:ext uri="{FF2B5EF4-FFF2-40B4-BE49-F238E27FC236}">
                <a16:creationId xmlns:a16="http://schemas.microsoft.com/office/drawing/2014/main" id="{9196225E-A90D-F6C1-1C22-73BEE2F69FE3}"/>
              </a:ext>
            </a:extLst>
          </p:cNvPr>
          <p:cNvSpPr txBox="1"/>
          <p:nvPr/>
        </p:nvSpPr>
        <p:spPr>
          <a:xfrm>
            <a:off x="6304761" y="2058534"/>
            <a:ext cx="4738163" cy="24649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endParaRPr lang="en-CA" sz="400">
              <a:cs typeface="Arial"/>
            </a:endParaRPr>
          </a:p>
          <a:p>
            <a:pPr marL="742950" lvl="1" indent="-285750">
              <a:lnSpc>
                <a:spcPct val="125000"/>
              </a:lnSpc>
              <a:buFont typeface="Wingdings,Sans-Serif"/>
              <a:buChar char="Ø"/>
            </a:pPr>
            <a:r>
              <a:rPr lang="en-CA" sz="1400">
                <a:cs typeface="Arial"/>
              </a:rPr>
              <a:t>Having no time due to work-related reasons was the top barrier cited by older adult learners, followed by having no time due to family responsibilities (PIAAC, 2023).</a:t>
            </a:r>
            <a:endParaRPr lang="en-US" sz="1400">
              <a:cs typeface="Arial"/>
            </a:endParaRPr>
          </a:p>
          <a:p>
            <a:pPr lvl="1"/>
            <a:endParaRPr lang="en-CA" sz="1400" strike="sngStrike">
              <a:cs typeface="Arial"/>
            </a:endParaRPr>
          </a:p>
          <a:p>
            <a:pPr marL="742950" lvl="1" indent="-285750">
              <a:lnSpc>
                <a:spcPct val="125000"/>
              </a:lnSpc>
              <a:buFont typeface="Wingdings,Sans-Serif"/>
              <a:buChar char="Ø"/>
            </a:pPr>
            <a:r>
              <a:rPr lang="en-CA" sz="1400">
                <a:cs typeface="Arial"/>
              </a:rPr>
              <a:t>While the cost of training was also cited, it affected younger adult learners more– with its prevalence decreasing with age (PIAAC 2023).</a:t>
            </a:r>
            <a:endParaRPr lang="en-CA" sz="1400" strike="sngStrike">
              <a:cs typeface="Arial"/>
            </a:endParaRPr>
          </a:p>
          <a:p>
            <a:pPr lvl="1">
              <a:lnSpc>
                <a:spcPct val="114999"/>
              </a:lnSpc>
            </a:pPr>
            <a:endParaRPr lang="en-CA" sz="1300" strike="sngStrike"/>
          </a:p>
        </p:txBody>
      </p:sp>
      <p:graphicFrame>
        <p:nvGraphicFramePr>
          <p:cNvPr id="13" name="Chart 12">
            <a:extLst>
              <a:ext uri="{FF2B5EF4-FFF2-40B4-BE49-F238E27FC236}">
                <a16:creationId xmlns:a16="http://schemas.microsoft.com/office/drawing/2014/main" id="{EE7EC1F0-9197-C6B7-32FE-187E4F76AAAE}"/>
              </a:ext>
            </a:extLst>
          </p:cNvPr>
          <p:cNvGraphicFramePr/>
          <p:nvPr>
            <p:extLst>
              <p:ext uri="{D42A27DB-BD31-4B8C-83A1-F6EECF244321}">
                <p14:modId xmlns:p14="http://schemas.microsoft.com/office/powerpoint/2010/main" val="2026402443"/>
              </p:ext>
            </p:extLst>
          </p:nvPr>
        </p:nvGraphicFramePr>
        <p:xfrm>
          <a:off x="957895" y="2593659"/>
          <a:ext cx="4929345" cy="29979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567611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nvPr>
        </p:nvSpPr>
        <p:spPr>
          <a:xfrm>
            <a:off x="609600" y="411957"/>
            <a:ext cx="10972800" cy="524646"/>
          </a:xfrm>
        </p:spPr>
        <p:txBody>
          <a:bodyPr>
            <a:noAutofit/>
          </a:bodyPr>
          <a:lstStyle/>
          <a:p>
            <a:r>
              <a:rPr lang="en-CA" sz="2000" dirty="0"/>
              <a:t>Immigrants participated more in adult learning compared to the Canadian-born population</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nvPr>
        </p:nvSpPr>
        <p:spPr/>
        <p:txBody>
          <a:bodyPr/>
          <a:lstStyle/>
          <a:p>
            <a:fld id="{2E86C063-E22E-2E4C-A523-54089486E38F}" type="slidenum">
              <a:rPr lang="en-US" smtClean="0"/>
              <a:t>27</a:t>
            </a:fld>
            <a:endParaRPr lang="en-US"/>
          </a:p>
        </p:txBody>
      </p:sp>
      <p:sp>
        <p:nvSpPr>
          <p:cNvPr id="7" name="TextBox 6">
            <a:extLst>
              <a:ext uri="{FF2B5EF4-FFF2-40B4-BE49-F238E27FC236}">
                <a16:creationId xmlns:a16="http://schemas.microsoft.com/office/drawing/2014/main" id="{793BF320-05F9-A78C-9E00-C117013FAE20}"/>
              </a:ext>
            </a:extLst>
          </p:cNvPr>
          <p:cNvSpPr txBox="1"/>
          <p:nvPr/>
        </p:nvSpPr>
        <p:spPr>
          <a:xfrm>
            <a:off x="609600" y="6360305"/>
            <a:ext cx="10357059" cy="351469"/>
          </a:xfrm>
          <a:prstGeom prst="rect">
            <a:avLst/>
          </a:prstGeom>
          <a:noFill/>
        </p:spPr>
        <p:txBody>
          <a:bodyPr wrap="square" lIns="91440" tIns="45720" rIns="91440" bIns="45720" rtlCol="0" anchor="t">
            <a:spAutoFit/>
          </a:bodyPr>
          <a:lstStyle/>
          <a:p>
            <a:pPr defTabSz="457200"/>
            <a:r>
              <a:rPr lang="en-CA" sz="800">
                <a:solidFill>
                  <a:srgbClr val="000000"/>
                </a:solidFill>
                <a:latin typeface="Arial"/>
              </a:rPr>
              <a:t>Source: OECD PIAAC (2023), OECD PIAAC (2012); Statistics Canada (2022), Immigrants make up the largest share of the population in over 150 years and continue to shape who we are Canadians  IRCC "2023 Annual Report to Parliament on Immigration". </a:t>
            </a:r>
            <a:endParaRPr lang="en-US">
              <a:solidFill>
                <a:srgbClr val="000000"/>
              </a:solidFill>
              <a:latin typeface="Arial"/>
            </a:endParaRPr>
          </a:p>
        </p:txBody>
      </p:sp>
      <p:sp>
        <p:nvSpPr>
          <p:cNvPr id="18" name="TextBox 17">
            <a:extLst>
              <a:ext uri="{FF2B5EF4-FFF2-40B4-BE49-F238E27FC236}">
                <a16:creationId xmlns:a16="http://schemas.microsoft.com/office/drawing/2014/main" id="{9C067358-D63F-BABC-C024-35D5391FD94F}"/>
              </a:ext>
            </a:extLst>
          </p:cNvPr>
          <p:cNvSpPr txBox="1"/>
          <p:nvPr/>
        </p:nvSpPr>
        <p:spPr>
          <a:xfrm>
            <a:off x="611634" y="5962986"/>
            <a:ext cx="4345172" cy="215444"/>
          </a:xfrm>
          <a:prstGeom prst="rect">
            <a:avLst/>
          </a:prstGeom>
          <a:noFill/>
        </p:spPr>
        <p:txBody>
          <a:bodyPr wrap="square">
            <a:spAutoFit/>
          </a:bodyPr>
          <a:lstStyle/>
          <a:p>
            <a:pPr defTabSz="457200"/>
            <a:r>
              <a:rPr lang="en-CA" sz="800"/>
              <a:t>* Established immigrants have been in Canada for 10 years or more.</a:t>
            </a:r>
            <a:endParaRPr lang="en-CA" sz="800">
              <a:solidFill>
                <a:srgbClr val="000000"/>
              </a:solidFill>
              <a:latin typeface="Arial"/>
            </a:endParaRPr>
          </a:p>
        </p:txBody>
      </p:sp>
      <p:sp>
        <p:nvSpPr>
          <p:cNvPr id="9" name="TextBox 8">
            <a:extLst>
              <a:ext uri="{FF2B5EF4-FFF2-40B4-BE49-F238E27FC236}">
                <a16:creationId xmlns:a16="http://schemas.microsoft.com/office/drawing/2014/main" id="{9C348640-7C57-F9F5-299C-D18A20F31763}"/>
              </a:ext>
            </a:extLst>
          </p:cNvPr>
          <p:cNvSpPr txBox="1"/>
          <p:nvPr/>
        </p:nvSpPr>
        <p:spPr>
          <a:xfrm>
            <a:off x="723415" y="1305574"/>
            <a:ext cx="5492190" cy="1020279"/>
          </a:xfrm>
          <a:prstGeom prst="rect">
            <a:avLst/>
          </a:prstGeom>
          <a:solidFill>
            <a:schemeClr val="accent3">
              <a:lumMod val="20000"/>
              <a:lumOff val="80000"/>
            </a:schemeClr>
          </a:solidFill>
          <a:ln w="28575">
            <a:solidFill>
              <a:schemeClr val="accent3">
                <a:lumMod val="20000"/>
                <a:lumOff val="80000"/>
              </a:schemeClr>
            </a:solidFill>
          </a:ln>
        </p:spPr>
        <p:txBody>
          <a:bodyPr wrap="square" lIns="91440" tIns="45720" rIns="91440" bIns="45720" rtlCol="0" anchor="t">
            <a:spAutoFit/>
          </a:bodyPr>
          <a:lstStyle/>
          <a:p>
            <a:pPr marL="285750" indent="-285750">
              <a:buFont typeface="Arial" panose="020B0604020202020204" pitchFamily="34" charset="0"/>
              <a:buChar char="•"/>
            </a:pPr>
            <a:endParaRPr lang="en-CA" sz="800">
              <a:latin typeface="+mj-lt"/>
            </a:endParaRPr>
          </a:p>
          <a:p>
            <a:pPr marL="285750" indent="-285750">
              <a:lnSpc>
                <a:spcPct val="114999"/>
              </a:lnSpc>
              <a:buFont typeface="Arial" panose="020B0604020202020204" pitchFamily="34" charset="0"/>
              <a:buChar char="•"/>
            </a:pPr>
            <a:r>
              <a:rPr lang="en-CA" sz="1400">
                <a:latin typeface="+mj-lt"/>
              </a:rPr>
              <a:t>PIAAC (2023) findings show </a:t>
            </a:r>
            <a:r>
              <a:rPr lang="en-CA" sz="1400" b="1">
                <a:latin typeface="+mj-lt"/>
              </a:rPr>
              <a:t>participation in adult learning was higher for recent immigrants </a:t>
            </a:r>
            <a:r>
              <a:rPr lang="en-CA" sz="1400">
                <a:latin typeface="+mj-lt"/>
              </a:rPr>
              <a:t>(61%) than for established  immigrants* (58%) and the Canadian-born population (57%).</a:t>
            </a:r>
            <a:endParaRPr lang="en-CA" sz="1400">
              <a:latin typeface="+mj-lt"/>
              <a:cs typeface="Arial"/>
            </a:endParaRPr>
          </a:p>
          <a:p>
            <a:pPr marL="285750" indent="-285750">
              <a:buFont typeface="Arial" panose="020B0604020202020204" pitchFamily="34" charset="0"/>
              <a:buChar char="•"/>
            </a:pPr>
            <a:endParaRPr lang="en-CA" sz="400">
              <a:latin typeface="+mj-lt"/>
              <a:cs typeface="Arial"/>
            </a:endParaRPr>
          </a:p>
        </p:txBody>
      </p:sp>
      <p:sp>
        <p:nvSpPr>
          <p:cNvPr id="13" name="TextBox 12">
            <a:extLst>
              <a:ext uri="{FF2B5EF4-FFF2-40B4-BE49-F238E27FC236}">
                <a16:creationId xmlns:a16="http://schemas.microsoft.com/office/drawing/2014/main" id="{B0F06DB1-827C-9522-A7D8-0FF03219BAFD}"/>
              </a:ext>
            </a:extLst>
          </p:cNvPr>
          <p:cNvSpPr txBox="1"/>
          <p:nvPr/>
        </p:nvSpPr>
        <p:spPr>
          <a:xfrm>
            <a:off x="7836280" y="1585283"/>
            <a:ext cx="3351914" cy="621709"/>
          </a:xfrm>
          <a:prstGeom prst="rect">
            <a:avLst/>
          </a:prstGeom>
          <a:noFill/>
          <a:ln w="12700">
            <a:solidFill>
              <a:schemeClr val="tx1"/>
            </a:solidFill>
          </a:ln>
        </p:spPr>
        <p:txBody>
          <a:bodyPr wrap="square">
            <a:spAutoFit/>
          </a:bodyPr>
          <a:lstStyle/>
          <a:p>
            <a:pPr marL="0" lvl="1" algn="ctr" defTabSz="457200">
              <a:spcBef>
                <a:spcPct val="20000"/>
              </a:spcBef>
            </a:pPr>
            <a:endParaRPr lang="en-CA" sz="800" b="1">
              <a:latin typeface="Arial"/>
            </a:endParaRPr>
          </a:p>
          <a:p>
            <a:pPr marL="0" lvl="1" algn="ctr" defTabSz="457200">
              <a:spcBef>
                <a:spcPct val="20000"/>
              </a:spcBef>
            </a:pPr>
            <a:r>
              <a:rPr lang="en-CA" sz="1400" b="1">
                <a:latin typeface="Arial"/>
              </a:rPr>
              <a:t>Did you know ….</a:t>
            </a:r>
          </a:p>
          <a:p>
            <a:pPr marL="0" lvl="1" algn="ctr" defTabSz="457200">
              <a:spcBef>
                <a:spcPct val="20000"/>
              </a:spcBef>
            </a:pPr>
            <a:endParaRPr lang="en-CA" sz="800">
              <a:latin typeface="Arial"/>
            </a:endParaRPr>
          </a:p>
        </p:txBody>
      </p:sp>
      <p:sp>
        <p:nvSpPr>
          <p:cNvPr id="14" name="Arrow: Right 13">
            <a:extLst>
              <a:ext uri="{FF2B5EF4-FFF2-40B4-BE49-F238E27FC236}">
                <a16:creationId xmlns:a16="http://schemas.microsoft.com/office/drawing/2014/main" id="{BB1F7DCF-4747-6F45-92EB-F4926FE1B1A8}"/>
              </a:ext>
            </a:extLst>
          </p:cNvPr>
          <p:cNvSpPr/>
          <p:nvPr/>
        </p:nvSpPr>
        <p:spPr>
          <a:xfrm>
            <a:off x="6761310" y="1763230"/>
            <a:ext cx="617826" cy="265814"/>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7" name="TextBox 16">
            <a:extLst>
              <a:ext uri="{FF2B5EF4-FFF2-40B4-BE49-F238E27FC236}">
                <a16:creationId xmlns:a16="http://schemas.microsoft.com/office/drawing/2014/main" id="{518B48BA-4AAD-2A35-4496-E7165380DA06}"/>
              </a:ext>
            </a:extLst>
          </p:cNvPr>
          <p:cNvSpPr txBox="1"/>
          <p:nvPr/>
        </p:nvSpPr>
        <p:spPr>
          <a:xfrm>
            <a:off x="7836280" y="2214129"/>
            <a:ext cx="3351914" cy="1512722"/>
          </a:xfrm>
          <a:prstGeom prst="rect">
            <a:avLst/>
          </a:prstGeom>
          <a:noFill/>
          <a:ln>
            <a:solidFill>
              <a:schemeClr val="tx1"/>
            </a:solidFill>
          </a:ln>
        </p:spPr>
        <p:txBody>
          <a:bodyPr wrap="square" lIns="91440" tIns="45720" rIns="91440" bIns="45720" anchor="t">
            <a:spAutoFit/>
          </a:bodyPr>
          <a:lstStyle/>
          <a:p>
            <a:pPr marL="285750" lvl="1" indent="-285750" defTabSz="457200">
              <a:lnSpc>
                <a:spcPct val="125000"/>
              </a:lnSpc>
              <a:spcBef>
                <a:spcPts val="1400"/>
              </a:spcBef>
              <a:buFont typeface="Courier New"/>
              <a:buChar char="o"/>
            </a:pPr>
            <a:r>
              <a:rPr lang="en-CA" sz="1400">
                <a:latin typeface="Arial"/>
              </a:rPr>
              <a:t>approx. 23% of the population </a:t>
            </a:r>
            <a:br>
              <a:rPr lang="en-CA" sz="1400">
                <a:latin typeface="Arial"/>
              </a:rPr>
            </a:br>
            <a:r>
              <a:rPr lang="en-CA" sz="1400">
                <a:latin typeface="Arial"/>
              </a:rPr>
              <a:t>(8.3 million people) were – or had been – a landed immigrant or permanent resident in Canada in 2021.</a:t>
            </a:r>
            <a:endParaRPr lang="en-CA" sz="1400">
              <a:latin typeface="Arial"/>
              <a:cs typeface="Arial"/>
            </a:endParaRPr>
          </a:p>
          <a:p>
            <a:pPr marL="285750" lvl="1" indent="-285750" defTabSz="457200">
              <a:spcBef>
                <a:spcPct val="20000"/>
              </a:spcBef>
              <a:buFont typeface="Courier New"/>
              <a:buChar char="o"/>
            </a:pPr>
            <a:endParaRPr lang="en-CA" sz="400">
              <a:latin typeface="Arial"/>
              <a:cs typeface="Arial"/>
            </a:endParaRPr>
          </a:p>
        </p:txBody>
      </p:sp>
      <p:sp>
        <p:nvSpPr>
          <p:cNvPr id="21" name="TextBox 20">
            <a:extLst>
              <a:ext uri="{FF2B5EF4-FFF2-40B4-BE49-F238E27FC236}">
                <a16:creationId xmlns:a16="http://schemas.microsoft.com/office/drawing/2014/main" id="{F03984C8-F869-04CC-4DE1-FD647D7B5B43}"/>
              </a:ext>
            </a:extLst>
          </p:cNvPr>
          <p:cNvSpPr txBox="1"/>
          <p:nvPr/>
        </p:nvSpPr>
        <p:spPr>
          <a:xfrm>
            <a:off x="7836280" y="3728632"/>
            <a:ext cx="3351914" cy="1782026"/>
          </a:xfrm>
          <a:prstGeom prst="rect">
            <a:avLst/>
          </a:prstGeom>
          <a:noFill/>
          <a:ln>
            <a:solidFill>
              <a:schemeClr val="tx1"/>
            </a:solidFill>
          </a:ln>
        </p:spPr>
        <p:txBody>
          <a:bodyPr wrap="square" lIns="91440" tIns="45720" rIns="91440" bIns="45720" anchor="t">
            <a:spAutoFit/>
          </a:bodyPr>
          <a:lstStyle/>
          <a:p>
            <a:pPr marL="285750" lvl="1" indent="-285750" defTabSz="457200">
              <a:lnSpc>
                <a:spcPct val="125000"/>
              </a:lnSpc>
              <a:spcBef>
                <a:spcPts val="1400"/>
              </a:spcBef>
              <a:buFont typeface="Courier New"/>
              <a:buChar char="o"/>
            </a:pPr>
            <a:r>
              <a:rPr lang="en-CA" sz="1400">
                <a:solidFill>
                  <a:srgbClr val="000000"/>
                </a:solidFill>
                <a:ea typeface="+mn-lt"/>
                <a:cs typeface="+mn-lt"/>
              </a:rPr>
              <a:t>Given the low birth rate in Canada, immigrants now account </a:t>
            </a:r>
            <a:r>
              <a:rPr lang="en-CA" sz="1400">
                <a:solidFill>
                  <a:srgbClr val="000000"/>
                </a:solidFill>
                <a:latin typeface="Arial"/>
                <a:ea typeface="Noto Sans"/>
                <a:cs typeface="Arial"/>
              </a:rPr>
              <a:t>for almost 100% of </a:t>
            </a:r>
            <a:r>
              <a:rPr lang="en-CA" sz="1400" b="1">
                <a:solidFill>
                  <a:srgbClr val="000000"/>
                </a:solidFill>
                <a:latin typeface="Arial"/>
                <a:ea typeface="Noto Sans"/>
                <a:cs typeface="Arial"/>
              </a:rPr>
              <a:t>net</a:t>
            </a:r>
            <a:r>
              <a:rPr lang="en-CA" sz="1400">
                <a:solidFill>
                  <a:srgbClr val="000000"/>
                </a:solidFill>
                <a:latin typeface="Arial"/>
                <a:ea typeface="Noto Sans"/>
                <a:cs typeface="Arial"/>
              </a:rPr>
              <a:t> labour force growth, and with continued immigration, it is projected to account for 100% of population growth by 2032.</a:t>
            </a:r>
            <a:endParaRPr lang="en-CA" sz="1400" err="1">
              <a:solidFill>
                <a:srgbClr val="000000"/>
              </a:solidFill>
              <a:latin typeface="Arial"/>
              <a:cs typeface="Arial"/>
            </a:endParaRPr>
          </a:p>
          <a:p>
            <a:pPr marL="285750" lvl="1" indent="-285750" defTabSz="457200">
              <a:spcBef>
                <a:spcPct val="20000"/>
              </a:spcBef>
              <a:buFont typeface="Courier New" panose="02070309020205020404" pitchFamily="49" charset="0"/>
              <a:buChar char="o"/>
            </a:pPr>
            <a:endParaRPr lang="en-CA" sz="400">
              <a:latin typeface="Arial"/>
            </a:endParaRPr>
          </a:p>
        </p:txBody>
      </p:sp>
      <p:sp>
        <p:nvSpPr>
          <p:cNvPr id="22" name="TextBox 21">
            <a:extLst>
              <a:ext uri="{FF2B5EF4-FFF2-40B4-BE49-F238E27FC236}">
                <a16:creationId xmlns:a16="http://schemas.microsoft.com/office/drawing/2014/main" id="{B0030A8C-70F8-966C-1631-45BB02177EE4}"/>
              </a:ext>
            </a:extLst>
          </p:cNvPr>
          <p:cNvSpPr txBox="1"/>
          <p:nvPr/>
        </p:nvSpPr>
        <p:spPr>
          <a:xfrm>
            <a:off x="723415" y="2481186"/>
            <a:ext cx="5492190" cy="3434786"/>
          </a:xfrm>
          <a:prstGeom prst="rect">
            <a:avLst/>
          </a:prstGeom>
          <a:solidFill>
            <a:schemeClr val="accent2">
              <a:lumMod val="20000"/>
              <a:lumOff val="80000"/>
            </a:schemeClr>
          </a:solidFill>
          <a:ln>
            <a:solidFill>
              <a:schemeClr val="accent2">
                <a:lumMod val="20000"/>
                <a:lumOff val="80000"/>
              </a:schemeClr>
            </a:solidFill>
          </a:ln>
        </p:spPr>
        <p:txBody>
          <a:bodyPr wrap="square" lIns="91440" tIns="45720" rIns="91440" bIns="45720" rtlCol="0" anchor="t">
            <a:spAutoFit/>
          </a:bodyPr>
          <a:lstStyle/>
          <a:p>
            <a:pPr marL="285750" indent="-285750">
              <a:buFont typeface="Arial" panose="020B0604020202020204" pitchFamily="34" charset="0"/>
              <a:buChar char="•"/>
            </a:pPr>
            <a:endParaRPr lang="en-CA" sz="800">
              <a:latin typeface="+mj-lt"/>
            </a:endParaRPr>
          </a:p>
          <a:p>
            <a:pPr marL="285750" indent="-285750">
              <a:lnSpc>
                <a:spcPct val="114999"/>
              </a:lnSpc>
              <a:buFont typeface="Arial" panose="020B0604020202020204" pitchFamily="34" charset="0"/>
              <a:buChar char="•"/>
            </a:pPr>
            <a:r>
              <a:rPr lang="en-CA" sz="1400">
                <a:latin typeface="+mj-lt"/>
              </a:rPr>
              <a:t>While various pathways to immigration has resulted in a diverse immigrant population, </a:t>
            </a:r>
            <a:r>
              <a:rPr lang="en-CA" sz="1400" u="sng">
                <a:latin typeface="+mj-lt"/>
              </a:rPr>
              <a:t>barriers</a:t>
            </a:r>
            <a:r>
              <a:rPr lang="en-CA" sz="1400">
                <a:latin typeface="+mj-lt"/>
              </a:rPr>
              <a:t> to adult learning may include:</a:t>
            </a:r>
            <a:endParaRPr lang="en-CA" sz="1400">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rPr>
              <a:t>labour</a:t>
            </a:r>
            <a:r>
              <a:rPr lang="en-CA" sz="1400">
                <a:latin typeface="+mj-lt"/>
                <a:cs typeface="Arial"/>
              </a:rPr>
              <a:t> force status </a:t>
            </a:r>
            <a:endParaRPr lang="en-CA">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rPr>
              <a:t>age</a:t>
            </a:r>
            <a:endParaRPr lang="en-CA">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rPr>
              <a:t>educational background</a:t>
            </a:r>
            <a:endParaRPr lang="en-CA">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rPr>
              <a:t>skill levels, including language </a:t>
            </a:r>
            <a:endParaRPr lang="en-CA">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sym typeface="Wingdings"/>
              </a:rPr>
              <a:t>financial</a:t>
            </a:r>
            <a:r>
              <a:rPr lang="en-CA" sz="1400">
                <a:latin typeface="Arial"/>
                <a:cs typeface="Arial"/>
              </a:rPr>
              <a:t> barriers</a:t>
            </a:r>
            <a:endParaRPr lang="en-CA">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rPr>
              <a:t>bias and discrimination</a:t>
            </a:r>
            <a:endParaRPr lang="en-CA">
              <a:latin typeface="Arial"/>
              <a:cs typeface="Arial"/>
            </a:endParaRPr>
          </a:p>
          <a:p>
            <a:endParaRPr lang="en-CA" sz="500">
              <a:latin typeface="+mj-lt"/>
              <a:cs typeface="Arial"/>
            </a:endParaRPr>
          </a:p>
          <a:p>
            <a:pPr marL="285750" indent="-285750">
              <a:buFont typeface="Arial" panose="020B0604020202020204" pitchFamily="34" charset="0"/>
              <a:buChar char="•"/>
            </a:pPr>
            <a:endParaRPr lang="en-CA" sz="400">
              <a:latin typeface="+mj-lt"/>
              <a:cs typeface="Arial"/>
            </a:endParaRPr>
          </a:p>
        </p:txBody>
      </p:sp>
    </p:spTree>
    <p:extLst>
      <p:ext uri="{BB962C8B-B14F-4D97-AF65-F5344CB8AC3E}">
        <p14:creationId xmlns:p14="http://schemas.microsoft.com/office/powerpoint/2010/main" val="40481681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B866F4-B5FA-C53D-EAE8-35DCC8EC7417}"/>
              </a:ext>
            </a:extLst>
          </p:cNvPr>
          <p:cNvSpPr>
            <a:spLocks noGrp="1"/>
          </p:cNvSpPr>
          <p:nvPr>
            <p:ph type="sldNum" sz="quarter" idx="12"/>
          </p:nvPr>
        </p:nvSpPr>
        <p:spPr/>
        <p:txBody>
          <a:bodyPr/>
          <a:lstStyle/>
          <a:p>
            <a:fld id="{ABCE2B6B-7FFE-FA46-BED3-31567387080B}" type="slidenum">
              <a:rPr lang="en-US" smtClean="0"/>
              <a:t>28</a:t>
            </a:fld>
            <a:endParaRPr lang="en-US"/>
          </a:p>
        </p:txBody>
      </p:sp>
      <p:sp>
        <p:nvSpPr>
          <p:cNvPr id="3" name="Title 1">
            <a:extLst>
              <a:ext uri="{FF2B5EF4-FFF2-40B4-BE49-F238E27FC236}">
                <a16:creationId xmlns:a16="http://schemas.microsoft.com/office/drawing/2014/main" id="{07101E77-8C68-32DB-6573-32B9F351C9FA}"/>
              </a:ext>
            </a:extLst>
          </p:cNvPr>
          <p:cNvSpPr txBox="1">
            <a:spLocks/>
          </p:cNvSpPr>
          <p:nvPr/>
        </p:nvSpPr>
        <p:spPr>
          <a:xfrm>
            <a:off x="692870" y="345918"/>
            <a:ext cx="10799697" cy="453699"/>
          </a:xfrm>
          <a:prstGeom prst="rect">
            <a:avLst/>
          </a:prstGeom>
        </p:spPr>
        <p:txBody>
          <a:bodyPr>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a:spcAft>
                <a:spcPts val="600"/>
              </a:spcAft>
              <a:buClr>
                <a:srgbClr val="01A4B5"/>
              </a:buClr>
            </a:pPr>
            <a:r>
              <a:rPr lang="en-CA" sz="2000"/>
              <a:t>Summary of key adult learning and training gaps</a:t>
            </a:r>
          </a:p>
        </p:txBody>
      </p:sp>
      <p:sp>
        <p:nvSpPr>
          <p:cNvPr id="4" name="Content Placeholder 2">
            <a:extLst>
              <a:ext uri="{FF2B5EF4-FFF2-40B4-BE49-F238E27FC236}">
                <a16:creationId xmlns:a16="http://schemas.microsoft.com/office/drawing/2014/main" id="{99F7A371-A0E5-A1A5-D4BE-1AD4514C11D9}"/>
              </a:ext>
            </a:extLst>
          </p:cNvPr>
          <p:cNvSpPr txBox="1">
            <a:spLocks/>
          </p:cNvSpPr>
          <p:nvPr/>
        </p:nvSpPr>
        <p:spPr>
          <a:xfrm>
            <a:off x="692350" y="798981"/>
            <a:ext cx="10798610" cy="5270198"/>
          </a:xfrm>
          <a:prstGeom prst="rect">
            <a:avLst/>
          </a:prstGeom>
          <a:solidFill>
            <a:schemeClr val="accent4">
              <a:lumMod val="40000"/>
              <a:lumOff val="60000"/>
            </a:schemeClr>
          </a:solidFill>
          <a:ln w="25400" cap="flat" cmpd="sng" algn="ctr">
            <a:solidFill>
              <a:schemeClr val="bg1"/>
            </a:solidFill>
            <a:prstDash val="solid"/>
          </a:ln>
        </p:spPr>
        <p:style>
          <a:lnRef idx="2">
            <a:schemeClr val="accent2"/>
          </a:lnRef>
          <a:fillRef idx="1">
            <a:schemeClr val="lt1"/>
          </a:fillRef>
          <a:effectRef idx="0">
            <a:schemeClr val="accent2"/>
          </a:effectRef>
          <a:fontRef idx="minor">
            <a:schemeClr val="dk1"/>
          </a:fontRef>
        </p:style>
        <p:txBody>
          <a:bodyPr lIns="91440" tIns="45720" rIns="91440" bIns="45720" anchor="t">
            <a:noAutofit/>
          </a:bodyPr>
          <a:lstStyle>
            <a:lvl1pPr marL="342900" indent="-342900" algn="l" defTabSz="457200" rtl="0" eaLnBrk="1" latinLnBrk="0" hangingPunct="1">
              <a:spcBef>
                <a:spcPct val="20000"/>
              </a:spcBef>
              <a:buFont typeface="Arial"/>
              <a:buChar char="•"/>
              <a:defRPr sz="3200" kern="1200">
                <a:solidFill>
                  <a:schemeClr val="dk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dk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dk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dk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400050" lvl="1" indent="0">
              <a:buNone/>
            </a:pPr>
            <a:endParaRPr lang="en-CA" sz="1600" b="1" dirty="0"/>
          </a:p>
          <a:p>
            <a:pPr>
              <a:buFont typeface="Arial" panose="020B0604020202020204" pitchFamily="34" charset="0"/>
              <a:buChar char="•"/>
            </a:pPr>
            <a:r>
              <a:rPr lang="en-CA" sz="1600" b="1" dirty="0"/>
              <a:t>Participation in adult learning and training is limited</a:t>
            </a:r>
            <a:endParaRPr lang="en-CA" sz="1450" b="1" dirty="0"/>
          </a:p>
          <a:p>
            <a:pPr lvl="1">
              <a:spcBef>
                <a:spcPts val="1400"/>
              </a:spcBef>
              <a:buFont typeface="Wingdings" panose="05000000000000000000" pitchFamily="2" charset="2"/>
              <a:buChar char="v"/>
            </a:pPr>
            <a:r>
              <a:rPr lang="en-CA" sz="1450" dirty="0">
                <a:latin typeface="+mn-lt"/>
              </a:rPr>
              <a:t>Many Canadian adults do not participate in learning and training</a:t>
            </a:r>
            <a:endParaRPr lang="en-CA" sz="1450" dirty="0">
              <a:latin typeface="+mn-lt"/>
              <a:cs typeface="Arial"/>
            </a:endParaRPr>
          </a:p>
          <a:p>
            <a:pPr lvl="1">
              <a:spcBef>
                <a:spcPts val="1400"/>
              </a:spcBef>
              <a:buFont typeface="Wingdings" panose="05000000000000000000" pitchFamily="2" charset="2"/>
              <a:buChar char="v"/>
            </a:pPr>
            <a:r>
              <a:rPr lang="en-CA" sz="1450" dirty="0"/>
              <a:t>Financial and non-financial barriers to learning and training persist </a:t>
            </a:r>
            <a:endParaRPr lang="en-CA" sz="1450" dirty="0">
              <a:cs typeface="Arial"/>
            </a:endParaRPr>
          </a:p>
          <a:p>
            <a:pPr lvl="1">
              <a:spcBef>
                <a:spcPts val="1400"/>
              </a:spcBef>
              <a:buFont typeface="Wingdings" panose="05000000000000000000" pitchFamily="2" charset="2"/>
              <a:buChar char="v"/>
            </a:pPr>
            <a:r>
              <a:rPr lang="en-US" sz="1450" dirty="0"/>
              <a:t>Job-related factors have an impact on adult learning and training with gaps more prevalent for those employed in smaller firms, private sector workers, and part-time workers</a:t>
            </a:r>
            <a:endParaRPr lang="en-US" sz="1450" dirty="0">
              <a:cs typeface="Arial"/>
            </a:endParaRPr>
          </a:p>
          <a:p>
            <a:pPr>
              <a:buFont typeface="Arial,Sans-Serif" panose="05000000000000000000" pitchFamily="2" charset="2"/>
              <a:buChar char="•"/>
            </a:pPr>
            <a:endParaRPr lang="en-CA" sz="1450" b="1" dirty="0">
              <a:solidFill>
                <a:srgbClr val="000000"/>
              </a:solidFill>
              <a:cs typeface="Arial"/>
            </a:endParaRPr>
          </a:p>
          <a:p>
            <a:pPr>
              <a:buFont typeface="Arial,Sans-Serif" panose="05000000000000000000" pitchFamily="2" charset="2"/>
              <a:buChar char="•"/>
            </a:pPr>
            <a:r>
              <a:rPr lang="en-CA" sz="1600" b="1" dirty="0">
                <a:solidFill>
                  <a:srgbClr val="000000"/>
                </a:solidFill>
                <a:cs typeface="Arial"/>
              </a:rPr>
              <a:t>Many adults lack foundational skills</a:t>
            </a:r>
            <a:endParaRPr lang="en-US" sz="1600" dirty="0">
              <a:solidFill>
                <a:srgbClr val="000000"/>
              </a:solidFill>
              <a:cs typeface="Arial"/>
            </a:endParaRPr>
          </a:p>
          <a:p>
            <a:pPr lvl="1">
              <a:spcBef>
                <a:spcPts val="1400"/>
              </a:spcBef>
              <a:buFont typeface="Wingdings,Sans-Serif" panose="05000000000000000000" pitchFamily="2" charset="2"/>
              <a:buChar char="v"/>
            </a:pPr>
            <a:r>
              <a:rPr lang="en-CA" sz="1450" dirty="0"/>
              <a:t>While Canadians are increasingly educated, many have low levels of foundational skills and, as a result, lack an important base for other training as part of lifelong learning.</a:t>
            </a:r>
            <a:endParaRPr lang="en-CA" sz="1450" dirty="0">
              <a:cs typeface="Arial"/>
            </a:endParaRPr>
          </a:p>
          <a:p>
            <a:pPr marL="457200" lvl="1" indent="0">
              <a:buNone/>
            </a:pPr>
            <a:endParaRPr lang="en-CA" sz="1450" dirty="0"/>
          </a:p>
          <a:p>
            <a:pPr>
              <a:buFont typeface="Arial" panose="020B0604020202020204" pitchFamily="34" charset="0"/>
              <a:buChar char="•"/>
            </a:pPr>
            <a:r>
              <a:rPr lang="en-CA" sz="1600" b="1" dirty="0"/>
              <a:t>Those most in need of skills development activities are least likely to participate </a:t>
            </a:r>
            <a:endParaRPr lang="en-CA" sz="1600" b="1" dirty="0">
              <a:cs typeface="Arial"/>
            </a:endParaRPr>
          </a:p>
          <a:p>
            <a:pPr lvl="1">
              <a:spcBef>
                <a:spcPts val="1400"/>
              </a:spcBef>
              <a:buFont typeface="Wingdings" panose="05000000000000000000" pitchFamily="2" charset="2"/>
              <a:buChar char="v"/>
            </a:pPr>
            <a:r>
              <a:rPr lang="en-CA" sz="1450" dirty="0"/>
              <a:t>Training gap is greater for under-represented</a:t>
            </a:r>
            <a:r>
              <a:rPr lang="en-US" sz="1450" dirty="0"/>
              <a:t> groups, including individuals with lower levels of education and/or lower skills, and older individuals.</a:t>
            </a:r>
            <a:endParaRPr lang="en-CA" sz="1450" dirty="0">
              <a:solidFill>
                <a:srgbClr val="262626"/>
              </a:solidFill>
              <a:latin typeface="+mn-lt"/>
              <a:cs typeface="Arial"/>
            </a:endParaRPr>
          </a:p>
          <a:p>
            <a:pPr marL="342900" lvl="1" indent="-342900">
              <a:buFont typeface="Wingdings" panose="05000000000000000000" pitchFamily="2" charset="2"/>
              <a:buChar char="Ø"/>
            </a:pPr>
            <a:endParaRPr lang="en-CA" sz="1600" b="1" dirty="0">
              <a:solidFill>
                <a:srgbClr val="000000"/>
              </a:solidFill>
              <a:cs typeface="Arial"/>
            </a:endParaRPr>
          </a:p>
          <a:p>
            <a:pPr marL="628650" lvl="1" indent="-171450">
              <a:buFont typeface="Wingdings" panose="05000000000000000000" pitchFamily="2" charset="2"/>
              <a:buChar char="Ø"/>
            </a:pPr>
            <a:endParaRPr lang="en-CA" sz="1200" dirty="0">
              <a:solidFill>
                <a:schemeClr val="tx1">
                  <a:lumMod val="85000"/>
                  <a:lumOff val="15000"/>
                </a:schemeClr>
              </a:solidFill>
              <a:cs typeface="Arial"/>
            </a:endParaRPr>
          </a:p>
          <a:p>
            <a:pPr marL="628650" lvl="1" indent="-171450">
              <a:buFont typeface="Wingdings" panose="05000000000000000000" pitchFamily="2" charset="2"/>
              <a:buChar char="Ø"/>
            </a:pPr>
            <a:endParaRPr lang="en-CA" sz="1200" dirty="0">
              <a:solidFill>
                <a:srgbClr val="262626"/>
              </a:solidFill>
              <a:cs typeface="Arial"/>
            </a:endParaRPr>
          </a:p>
        </p:txBody>
      </p:sp>
    </p:spTree>
    <p:extLst>
      <p:ext uri="{BB962C8B-B14F-4D97-AF65-F5344CB8AC3E}">
        <p14:creationId xmlns:p14="http://schemas.microsoft.com/office/powerpoint/2010/main" val="42228570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6280" y="1057603"/>
            <a:ext cx="9384144" cy="4525963"/>
          </a:xfrm>
        </p:spPr>
        <p:txBody>
          <a:bodyPr>
            <a:normAutofit/>
          </a:bodyPr>
          <a:lstStyle/>
          <a:p>
            <a:pPr marL="0" indent="0">
              <a:buNone/>
            </a:pPr>
            <a:endParaRPr lang="fr-CA" sz="3600"/>
          </a:p>
          <a:p>
            <a:pPr marL="0" indent="0" algn="ctr">
              <a:buNone/>
            </a:pPr>
            <a:endParaRPr lang="fr-CA" sz="3600"/>
          </a:p>
          <a:p>
            <a:pPr marL="0" indent="0" algn="ctr">
              <a:buNone/>
            </a:pPr>
            <a:r>
              <a:rPr lang="en-CA" sz="4000" b="1"/>
              <a:t>Annexes</a:t>
            </a:r>
          </a:p>
          <a:p>
            <a:pPr marL="0" indent="0" algn="ctr">
              <a:buNone/>
            </a:pPr>
            <a:endParaRPr lang="fr-CA" sz="3600" b="1"/>
          </a:p>
        </p:txBody>
      </p:sp>
      <p:sp>
        <p:nvSpPr>
          <p:cNvPr id="4" name="Slide Number Placeholder 3"/>
          <p:cNvSpPr>
            <a:spLocks noGrp="1"/>
          </p:cNvSpPr>
          <p:nvPr>
            <p:ph type="sldNum" sz="quarter" idx="12"/>
          </p:nvPr>
        </p:nvSpPr>
        <p:spPr/>
        <p:txBody>
          <a:bodyPr/>
          <a:lstStyle/>
          <a:p>
            <a:fld id="{2E86C063-E22E-2E4C-A523-54089486E38F}" type="slidenum">
              <a:rPr lang="en-US" smtClean="0"/>
              <a:t>29</a:t>
            </a:fld>
            <a:endParaRPr lang="en-US"/>
          </a:p>
        </p:txBody>
      </p:sp>
    </p:spTree>
    <p:extLst>
      <p:ext uri="{BB962C8B-B14F-4D97-AF65-F5344CB8AC3E}">
        <p14:creationId xmlns:p14="http://schemas.microsoft.com/office/powerpoint/2010/main" val="2979606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8909" y="985522"/>
            <a:ext cx="9384144" cy="4525963"/>
          </a:xfrm>
        </p:spPr>
        <p:txBody>
          <a:bodyPr>
            <a:normAutofit/>
          </a:bodyPr>
          <a:lstStyle/>
          <a:p>
            <a:pPr marL="0" indent="0">
              <a:buNone/>
            </a:pPr>
            <a:endParaRPr lang="fr-CA" sz="3600"/>
          </a:p>
          <a:p>
            <a:pPr marL="0" indent="0" algn="ctr">
              <a:buNone/>
            </a:pPr>
            <a:endParaRPr lang="fr-CA" sz="3600"/>
          </a:p>
          <a:p>
            <a:pPr marL="0" indent="0" algn="ctr">
              <a:buNone/>
            </a:pPr>
            <a:r>
              <a:rPr lang="fr-CA" sz="3600" b="1"/>
              <a:t>1. Context</a:t>
            </a:r>
          </a:p>
        </p:txBody>
      </p:sp>
      <p:sp>
        <p:nvSpPr>
          <p:cNvPr id="4" name="Slide Number Placeholder 3"/>
          <p:cNvSpPr>
            <a:spLocks noGrp="1"/>
          </p:cNvSpPr>
          <p:nvPr>
            <p:ph type="sldNum" sz="quarter" idx="12"/>
          </p:nvPr>
        </p:nvSpPr>
        <p:spPr/>
        <p:txBody>
          <a:bodyPr/>
          <a:lstStyle/>
          <a:p>
            <a:fld id="{2E86C063-E22E-2E4C-A523-54089486E38F}" type="slidenum">
              <a:rPr lang="en-US" smtClean="0"/>
              <a:t>3</a:t>
            </a:fld>
            <a:endParaRPr lang="en-US"/>
          </a:p>
        </p:txBody>
      </p:sp>
    </p:spTree>
    <p:extLst>
      <p:ext uri="{BB962C8B-B14F-4D97-AF65-F5344CB8AC3E}">
        <p14:creationId xmlns:p14="http://schemas.microsoft.com/office/powerpoint/2010/main" val="20807012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B2405-E422-40EF-9E1A-49968DB597F4}"/>
              </a:ext>
            </a:extLst>
          </p:cNvPr>
          <p:cNvSpPr>
            <a:spLocks noGrp="1"/>
          </p:cNvSpPr>
          <p:nvPr>
            <p:ph type="title"/>
          </p:nvPr>
        </p:nvSpPr>
        <p:spPr>
          <a:xfrm>
            <a:off x="609600" y="274638"/>
            <a:ext cx="10972800" cy="372517"/>
          </a:xfrm>
        </p:spPr>
        <p:txBody>
          <a:bodyPr>
            <a:noAutofit/>
          </a:bodyPr>
          <a:lstStyle/>
          <a:p>
            <a:pPr algn="r"/>
            <a:r>
              <a:rPr lang="en-CA" sz="2000"/>
              <a:t>Annex A</a:t>
            </a:r>
          </a:p>
        </p:txBody>
      </p:sp>
      <p:sp>
        <p:nvSpPr>
          <p:cNvPr id="4" name="Slide Number Placeholder 3">
            <a:extLst>
              <a:ext uri="{FF2B5EF4-FFF2-40B4-BE49-F238E27FC236}">
                <a16:creationId xmlns:a16="http://schemas.microsoft.com/office/drawing/2014/main" id="{4F0362F1-40F0-5F3C-4902-16AEF5102818}"/>
              </a:ext>
            </a:extLst>
          </p:cNvPr>
          <p:cNvSpPr>
            <a:spLocks noGrp="1"/>
          </p:cNvSpPr>
          <p:nvPr>
            <p:ph type="sldNum" sz="quarter" idx="12"/>
          </p:nvPr>
        </p:nvSpPr>
        <p:spPr/>
        <p:txBody>
          <a:bodyPr/>
          <a:lstStyle/>
          <a:p>
            <a:fld id="{2E86C063-E22E-2E4C-A523-54089486E38F}" type="slidenum">
              <a:rPr lang="en-US" smtClean="0"/>
              <a:t>30</a:t>
            </a:fld>
            <a:endParaRPr lang="en-US"/>
          </a:p>
        </p:txBody>
      </p:sp>
      <p:sp>
        <p:nvSpPr>
          <p:cNvPr id="5" name="Content Placeholder 4">
            <a:extLst>
              <a:ext uri="{FF2B5EF4-FFF2-40B4-BE49-F238E27FC236}">
                <a16:creationId xmlns:a16="http://schemas.microsoft.com/office/drawing/2014/main" id="{069CCC73-7F4F-5445-0355-6BCB2D58E59C}"/>
              </a:ext>
            </a:extLst>
          </p:cNvPr>
          <p:cNvSpPr>
            <a:spLocks noGrp="1"/>
          </p:cNvSpPr>
          <p:nvPr>
            <p:ph idx="1"/>
          </p:nvPr>
        </p:nvSpPr>
        <p:spPr>
          <a:xfrm>
            <a:off x="609600" y="838201"/>
            <a:ext cx="10972800" cy="356735"/>
          </a:xfrm>
        </p:spPr>
        <p:txBody>
          <a:bodyPr vert="horz" lIns="91440" tIns="45720" rIns="91440" bIns="45720" rtlCol="0" anchor="t">
            <a:normAutofit/>
          </a:bodyPr>
          <a:lstStyle/>
          <a:p>
            <a:pPr marL="0" indent="0">
              <a:buNone/>
            </a:pPr>
            <a:r>
              <a:rPr lang="en-US" sz="1600" b="1"/>
              <a:t>Additional examples of ESDC programming that support adult learning and training activities:</a:t>
            </a:r>
          </a:p>
        </p:txBody>
      </p:sp>
      <p:sp>
        <p:nvSpPr>
          <p:cNvPr id="3" name="TextBox 2">
            <a:extLst>
              <a:ext uri="{FF2B5EF4-FFF2-40B4-BE49-F238E27FC236}">
                <a16:creationId xmlns:a16="http://schemas.microsoft.com/office/drawing/2014/main" id="{15CC9750-DE14-B654-8E73-5BE3A99FA8A3}"/>
              </a:ext>
            </a:extLst>
          </p:cNvPr>
          <p:cNvSpPr txBox="1"/>
          <p:nvPr/>
        </p:nvSpPr>
        <p:spPr>
          <a:xfrm>
            <a:off x="606136" y="1333499"/>
            <a:ext cx="5476257" cy="5784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125000"/>
              </a:lnSpc>
              <a:buFont typeface="Arial"/>
              <a:buChar char="•"/>
            </a:pPr>
            <a:r>
              <a:rPr lang="en-US">
                <a:cs typeface="Arial"/>
              </a:rPr>
              <a:t>Canada Student Financial Assistance Program and Canada Apprenticeship Loan</a:t>
            </a:r>
            <a:endParaRPr lang="en-US"/>
          </a:p>
          <a:p>
            <a:pPr marL="285750" indent="-285750">
              <a:lnSpc>
                <a:spcPct val="125000"/>
              </a:lnSpc>
              <a:buFont typeface="Arial"/>
              <a:buChar char="•"/>
            </a:pPr>
            <a:r>
              <a:rPr lang="en-US">
                <a:cs typeface="Arial"/>
              </a:rPr>
              <a:t>Indigenous Skills and Employment Training Program</a:t>
            </a:r>
          </a:p>
          <a:p>
            <a:pPr marL="285750" indent="-285750">
              <a:lnSpc>
                <a:spcPct val="125000"/>
              </a:lnSpc>
              <a:buFont typeface="Arial"/>
              <a:buChar char="•"/>
            </a:pPr>
            <a:r>
              <a:rPr lang="en-US">
                <a:cs typeface="Arial"/>
              </a:rPr>
              <a:t>Skills for Success Program</a:t>
            </a:r>
          </a:p>
          <a:p>
            <a:pPr marL="285750" indent="-285750">
              <a:lnSpc>
                <a:spcPct val="125000"/>
              </a:lnSpc>
              <a:buFont typeface="Arial"/>
              <a:buChar char="•"/>
            </a:pPr>
            <a:r>
              <a:rPr lang="en-US">
                <a:cs typeface="Arial"/>
              </a:rPr>
              <a:t>Opportunities Fund for Persons with Disabilities </a:t>
            </a:r>
          </a:p>
          <a:p>
            <a:pPr marL="285750" indent="-285750">
              <a:lnSpc>
                <a:spcPct val="125000"/>
              </a:lnSpc>
              <a:buFont typeface="Arial"/>
              <a:buChar char="•"/>
            </a:pPr>
            <a:r>
              <a:rPr lang="en-US">
                <a:cs typeface="Arial"/>
              </a:rPr>
              <a:t>Sectoral Workforce Solutions Program</a:t>
            </a:r>
          </a:p>
          <a:p>
            <a:pPr marL="285750" indent="-285750">
              <a:lnSpc>
                <a:spcPct val="125000"/>
              </a:lnSpc>
              <a:buFont typeface="Arial"/>
              <a:buChar char="•"/>
            </a:pPr>
            <a:r>
              <a:rPr lang="en-US">
                <a:cs typeface="Arial"/>
              </a:rPr>
              <a:t>Skills and Partnership Fund</a:t>
            </a:r>
          </a:p>
          <a:p>
            <a:pPr marL="285750" indent="-285750">
              <a:lnSpc>
                <a:spcPct val="125000"/>
              </a:lnSpc>
              <a:buFont typeface="Arial"/>
              <a:buChar char="•"/>
            </a:pPr>
            <a:r>
              <a:rPr lang="en-US">
                <a:cs typeface="Arial"/>
              </a:rPr>
              <a:t>Canadian Apprenticeship Strategy</a:t>
            </a:r>
          </a:p>
          <a:p>
            <a:pPr marL="285750" indent="-285750">
              <a:lnSpc>
                <a:spcPct val="125000"/>
              </a:lnSpc>
              <a:buFont typeface="Arial"/>
              <a:buChar char="•"/>
            </a:pPr>
            <a:r>
              <a:rPr lang="en-US">
                <a:cs typeface="Arial"/>
              </a:rPr>
              <a:t>Sustainable Jobs Initiative, including the Sustainable Jobs Centre</a:t>
            </a:r>
          </a:p>
          <a:p>
            <a:pPr marL="285750" indent="-285750">
              <a:lnSpc>
                <a:spcPct val="125000"/>
              </a:lnSpc>
              <a:buFont typeface="Arial"/>
              <a:buChar char="•"/>
            </a:pPr>
            <a:r>
              <a:rPr lang="en-US">
                <a:cs typeface="Arial"/>
              </a:rPr>
              <a:t>Employment Insurance</a:t>
            </a:r>
          </a:p>
          <a:p>
            <a:pPr marL="285750" indent="-285750">
              <a:lnSpc>
                <a:spcPct val="125000"/>
              </a:lnSpc>
              <a:buFont typeface="Arial"/>
              <a:buChar char="•"/>
            </a:pPr>
            <a:r>
              <a:rPr lang="en-US" err="1">
                <a:cs typeface="Arial"/>
              </a:rPr>
              <a:t>Labour</a:t>
            </a:r>
            <a:r>
              <a:rPr lang="en-US">
                <a:cs typeface="Arial"/>
              </a:rPr>
              <a:t> Market Agreements</a:t>
            </a:r>
          </a:p>
          <a:p>
            <a:pPr marL="285750" indent="-285750">
              <a:lnSpc>
                <a:spcPct val="114999"/>
              </a:lnSpc>
              <a:buFont typeface="Arial"/>
              <a:buChar char="•"/>
            </a:pPr>
            <a:endParaRPr lang="en-US">
              <a:cs typeface="Arial"/>
            </a:endParaRPr>
          </a:p>
          <a:p>
            <a:pPr marL="285750" indent="-285750">
              <a:lnSpc>
                <a:spcPct val="114999"/>
              </a:lnSpc>
              <a:buFont typeface="Arial"/>
              <a:buChar char="•"/>
            </a:pPr>
            <a:endParaRPr lang="en-US">
              <a:cs typeface="Arial"/>
            </a:endParaRPr>
          </a:p>
          <a:p>
            <a:pPr marL="285750" indent="-285750">
              <a:buFont typeface="Arial"/>
              <a:buChar char="•"/>
            </a:pPr>
            <a:endParaRPr lang="en-US">
              <a:cs typeface="Arial"/>
            </a:endParaRPr>
          </a:p>
          <a:p>
            <a:pPr marL="285750" indent="-285750">
              <a:buFont typeface="Arial"/>
              <a:buChar char="•"/>
            </a:pPr>
            <a:endParaRPr lang="en-US">
              <a:cs typeface="Arial"/>
            </a:endParaRPr>
          </a:p>
        </p:txBody>
      </p:sp>
      <p:sp>
        <p:nvSpPr>
          <p:cNvPr id="6" name="TextBox 5">
            <a:extLst>
              <a:ext uri="{FF2B5EF4-FFF2-40B4-BE49-F238E27FC236}">
                <a16:creationId xmlns:a16="http://schemas.microsoft.com/office/drawing/2014/main" id="{C753B98F-6B1B-6C27-D039-4FA30C98CC13}"/>
              </a:ext>
            </a:extLst>
          </p:cNvPr>
          <p:cNvSpPr txBox="1"/>
          <p:nvPr/>
        </p:nvSpPr>
        <p:spPr>
          <a:xfrm>
            <a:off x="6644244" y="1330037"/>
            <a:ext cx="4851070" cy="31745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125000"/>
              </a:lnSpc>
              <a:buFont typeface="Arial,Sans-Serif"/>
              <a:buChar char="•"/>
            </a:pPr>
            <a:r>
              <a:rPr lang="en-US">
                <a:cs typeface="Arial"/>
              </a:rPr>
              <a:t>Apprenticeship Service​</a:t>
            </a:r>
            <a:endParaRPr lang="en-US"/>
          </a:p>
          <a:p>
            <a:pPr marL="285750" indent="-285750">
              <a:lnSpc>
                <a:spcPct val="125000"/>
              </a:lnSpc>
              <a:buFont typeface="Arial,Sans-Serif"/>
              <a:buChar char="•"/>
            </a:pPr>
            <a:r>
              <a:rPr lang="en-US">
                <a:cs typeface="Arial"/>
              </a:rPr>
              <a:t>Youth Employment and Skills Strategy (individuals aged 15-30)​</a:t>
            </a:r>
          </a:p>
          <a:p>
            <a:pPr marL="285750" indent="-285750">
              <a:lnSpc>
                <a:spcPct val="125000"/>
              </a:lnSpc>
              <a:buFont typeface="Arial,Sans-Serif"/>
              <a:buChar char="•"/>
            </a:pPr>
            <a:r>
              <a:rPr lang="en-US">
                <a:cs typeface="Arial"/>
              </a:rPr>
              <a:t>Enabling Fund for Official Language Minority Communities Program​</a:t>
            </a:r>
          </a:p>
          <a:p>
            <a:pPr marL="285750" indent="-285750">
              <a:lnSpc>
                <a:spcPct val="125000"/>
              </a:lnSpc>
              <a:buFont typeface="Arial,Sans-Serif"/>
              <a:buChar char="•"/>
            </a:pPr>
            <a:r>
              <a:rPr lang="en-US">
                <a:cs typeface="Arial"/>
              </a:rPr>
              <a:t>Job Bank​​</a:t>
            </a:r>
          </a:p>
          <a:p>
            <a:pPr marL="285750" indent="-285750">
              <a:lnSpc>
                <a:spcPct val="125000"/>
              </a:lnSpc>
              <a:buFont typeface="Arial,Sans-Serif"/>
              <a:buChar char="•"/>
            </a:pPr>
            <a:r>
              <a:rPr lang="en-US">
                <a:cs typeface="Arial"/>
              </a:rPr>
              <a:t>Union Training and Innovation Program​</a:t>
            </a:r>
          </a:p>
          <a:p>
            <a:pPr marL="285750" indent="-285750">
              <a:lnSpc>
                <a:spcPct val="125000"/>
              </a:lnSpc>
              <a:buFont typeface="Arial,Sans-Serif"/>
              <a:buChar char="•"/>
            </a:pPr>
            <a:r>
              <a:rPr lang="en-US">
                <a:cs typeface="Arial"/>
              </a:rPr>
              <a:t>Canada Education Savings Program</a:t>
            </a:r>
          </a:p>
          <a:p>
            <a:pPr marL="285750" indent="-285750">
              <a:lnSpc>
                <a:spcPct val="125000"/>
              </a:lnSpc>
              <a:buFont typeface="Arial,Sans-Serif"/>
              <a:buChar char="•"/>
            </a:pPr>
            <a:endParaRPr lang="en-US">
              <a:highlight>
                <a:srgbClr val="FFFF00"/>
              </a:highlight>
              <a:cs typeface="Arial"/>
            </a:endParaRPr>
          </a:p>
        </p:txBody>
      </p:sp>
    </p:spTree>
    <p:extLst>
      <p:ext uri="{BB962C8B-B14F-4D97-AF65-F5344CB8AC3E}">
        <p14:creationId xmlns:p14="http://schemas.microsoft.com/office/powerpoint/2010/main" val="143451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B2405-E422-40EF-9E1A-49968DB597F4}"/>
              </a:ext>
            </a:extLst>
          </p:cNvPr>
          <p:cNvSpPr>
            <a:spLocks noGrp="1"/>
          </p:cNvSpPr>
          <p:nvPr>
            <p:ph type="title"/>
          </p:nvPr>
        </p:nvSpPr>
        <p:spPr>
          <a:xfrm>
            <a:off x="609600" y="274638"/>
            <a:ext cx="10972800" cy="372517"/>
          </a:xfrm>
        </p:spPr>
        <p:txBody>
          <a:bodyPr>
            <a:noAutofit/>
          </a:bodyPr>
          <a:lstStyle/>
          <a:p>
            <a:pPr algn="r"/>
            <a:r>
              <a:rPr lang="en-CA" sz="2000"/>
              <a:t>Annex B</a:t>
            </a:r>
          </a:p>
        </p:txBody>
      </p:sp>
      <p:sp>
        <p:nvSpPr>
          <p:cNvPr id="4" name="Slide Number Placeholder 3">
            <a:extLst>
              <a:ext uri="{FF2B5EF4-FFF2-40B4-BE49-F238E27FC236}">
                <a16:creationId xmlns:a16="http://schemas.microsoft.com/office/drawing/2014/main" id="{4F0362F1-40F0-5F3C-4902-16AEF5102818}"/>
              </a:ext>
            </a:extLst>
          </p:cNvPr>
          <p:cNvSpPr>
            <a:spLocks noGrp="1"/>
          </p:cNvSpPr>
          <p:nvPr>
            <p:ph type="sldNum" sz="quarter" idx="12"/>
          </p:nvPr>
        </p:nvSpPr>
        <p:spPr/>
        <p:txBody>
          <a:bodyPr/>
          <a:lstStyle/>
          <a:p>
            <a:fld id="{2E86C063-E22E-2E4C-A523-54089486E38F}" type="slidenum">
              <a:rPr lang="en-US" smtClean="0"/>
              <a:t>31</a:t>
            </a:fld>
            <a:endParaRPr lang="en-US"/>
          </a:p>
        </p:txBody>
      </p:sp>
      <p:sp>
        <p:nvSpPr>
          <p:cNvPr id="7" name="TextBox 6">
            <a:extLst>
              <a:ext uri="{FF2B5EF4-FFF2-40B4-BE49-F238E27FC236}">
                <a16:creationId xmlns:a16="http://schemas.microsoft.com/office/drawing/2014/main" id="{2C236016-40ED-A737-8284-F7730C1D6182}"/>
              </a:ext>
            </a:extLst>
          </p:cNvPr>
          <p:cNvSpPr txBox="1"/>
          <p:nvPr/>
        </p:nvSpPr>
        <p:spPr>
          <a:xfrm>
            <a:off x="609600" y="6430197"/>
            <a:ext cx="10750826" cy="217432"/>
          </a:xfrm>
          <a:prstGeom prst="rect">
            <a:avLst/>
          </a:prstGeom>
          <a:noFill/>
        </p:spPr>
        <p:txBody>
          <a:bodyPr wrap="square" lIns="91440" tIns="45720" rIns="91440" bIns="45720" anchor="t">
            <a:spAutoFit/>
          </a:bodyPr>
          <a:lstStyle/>
          <a:p>
            <a:pPr>
              <a:lnSpc>
                <a:spcPct val="107000"/>
              </a:lnSpc>
              <a:spcAft>
                <a:spcPts val="800"/>
              </a:spcAft>
            </a:pPr>
            <a:r>
              <a:rPr lang="en-CA" sz="800">
                <a:effectLst/>
                <a:latin typeface="Arial"/>
                <a:ea typeface="Calibri" panose="020F0502020204030204" pitchFamily="34" charset="0"/>
                <a:cs typeface="Arial"/>
              </a:rPr>
              <a:t>Source: </a:t>
            </a:r>
            <a:r>
              <a:rPr lang="en-CA" sz="800">
                <a:solidFill>
                  <a:srgbClr val="000000"/>
                </a:solidFill>
                <a:latin typeface="Arial"/>
                <a:cs typeface="Calibri"/>
              </a:rPr>
              <a:t>Essential Skills in Canada – New Results from the Programme for the International Assessment of Adult Competences (PIAAC) 2023, Labour Market and Skills Research Division/Economic Policy Directorate, 2024.</a:t>
            </a:r>
            <a:endParaRPr lang="en-CA" sz="3200">
              <a:effectLst/>
              <a:latin typeface="Calibri" panose="020F050202020403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F10680C9-91BC-06C9-20AC-B6CA34B7D1FA}"/>
              </a:ext>
            </a:extLst>
          </p:cNvPr>
          <p:cNvSpPr txBox="1"/>
          <p:nvPr/>
        </p:nvSpPr>
        <p:spPr>
          <a:xfrm>
            <a:off x="831574" y="1043731"/>
            <a:ext cx="4936434" cy="4770537"/>
          </a:xfrm>
          <a:prstGeom prst="rect">
            <a:avLst/>
          </a:prstGeom>
          <a:noFill/>
        </p:spPr>
        <p:txBody>
          <a:bodyPr wrap="square" rtlCol="0">
            <a:spAutoFit/>
          </a:bodyPr>
          <a:lstStyle/>
          <a:p>
            <a:pPr marL="0" indent="0">
              <a:buNone/>
            </a:pPr>
            <a:r>
              <a:rPr lang="en-CA" sz="1600" b="1">
                <a:latin typeface="+mj-lt"/>
              </a:rPr>
              <a:t>Literacy: What can people do at different levels?</a:t>
            </a:r>
          </a:p>
          <a:p>
            <a:pPr marL="0" indent="0">
              <a:buNone/>
            </a:pPr>
            <a:endParaRPr lang="en-CA" sz="1800">
              <a:latin typeface="+mn-lt"/>
              <a:cs typeface="Arial"/>
            </a:endParaRPr>
          </a:p>
          <a:p>
            <a:pPr marL="285750" indent="-285750">
              <a:buFontTx/>
              <a:buChar char="-"/>
            </a:pPr>
            <a:r>
              <a:rPr lang="en-CA" sz="1400" b="1">
                <a:latin typeface="+mn-lt"/>
                <a:cs typeface="Arial"/>
              </a:rPr>
              <a:t>Below Level 1</a:t>
            </a:r>
            <a:r>
              <a:rPr lang="en-CA" sz="1400">
                <a:latin typeface="+mn-lt"/>
                <a:cs typeface="Arial"/>
              </a:rPr>
              <a:t>: can only understand short, simple sentences.</a:t>
            </a:r>
          </a:p>
          <a:p>
            <a:pPr marL="285750" indent="-285750">
              <a:buFontTx/>
              <a:buChar char="-"/>
            </a:pPr>
            <a:endParaRPr lang="en-CA" sz="1400" b="1">
              <a:cs typeface="Arial"/>
            </a:endParaRPr>
          </a:p>
          <a:p>
            <a:pPr marL="285750" indent="-285750">
              <a:buFontTx/>
              <a:buChar char="-"/>
            </a:pPr>
            <a:r>
              <a:rPr lang="en-CA" sz="1400" b="1">
                <a:latin typeface="+mn-lt"/>
                <a:cs typeface="Arial"/>
              </a:rPr>
              <a:t>Level 1</a:t>
            </a:r>
            <a:r>
              <a:rPr lang="en-CA" sz="1400">
                <a:latin typeface="+mn-lt"/>
                <a:cs typeface="Arial"/>
              </a:rPr>
              <a:t>: can consistently understand short texts and organised lists when information is clearly indicated, find specific information and identify relevant links. </a:t>
            </a:r>
          </a:p>
          <a:p>
            <a:pPr marL="285750" indent="-285750">
              <a:buFontTx/>
              <a:buChar char="-"/>
            </a:pPr>
            <a:endParaRPr lang="en-CA" sz="1400" b="1">
              <a:cs typeface="Arial"/>
            </a:endParaRPr>
          </a:p>
          <a:p>
            <a:pPr marL="285750" indent="-285750">
              <a:buFontTx/>
              <a:buChar char="-"/>
            </a:pPr>
            <a:r>
              <a:rPr lang="en-CA" sz="1400" b="1">
                <a:latin typeface="+mn-lt"/>
                <a:cs typeface="Arial"/>
              </a:rPr>
              <a:t>Level 2: </a:t>
            </a:r>
            <a:r>
              <a:rPr lang="en-CA" sz="1400">
                <a:latin typeface="+mn-lt"/>
                <a:cs typeface="Arial"/>
              </a:rPr>
              <a:t>can</a:t>
            </a:r>
            <a:r>
              <a:rPr lang="en-CA" sz="1400" b="1">
                <a:latin typeface="+mn-lt"/>
                <a:cs typeface="Arial"/>
              </a:rPr>
              <a:t> </a:t>
            </a:r>
            <a:r>
              <a:rPr lang="en-CA" sz="1400">
                <a:latin typeface="+mn-lt"/>
                <a:cs typeface="Arial"/>
              </a:rPr>
              <a:t>access and understand information in longer texts with some distracting information.</a:t>
            </a:r>
          </a:p>
          <a:p>
            <a:pPr marL="285750" indent="-285750">
              <a:buFontTx/>
              <a:buChar char="-"/>
            </a:pPr>
            <a:endParaRPr lang="en-CA" sz="1400" b="1">
              <a:cs typeface="Arial"/>
            </a:endParaRPr>
          </a:p>
          <a:p>
            <a:pPr marL="285750" indent="-285750">
              <a:buFontTx/>
              <a:buChar char="-"/>
            </a:pPr>
            <a:r>
              <a:rPr lang="en-CA" sz="1400" b="1">
                <a:latin typeface="+mn-lt"/>
                <a:cs typeface="Arial"/>
              </a:rPr>
              <a:t>Level 3: </a:t>
            </a:r>
            <a:r>
              <a:rPr lang="en-CA" sz="1400">
                <a:latin typeface="+mn-lt"/>
                <a:cs typeface="Arial"/>
              </a:rPr>
              <a:t>can construct meaning across larger chunks of text or perform multi-step operations to identify and formulate responses.</a:t>
            </a:r>
          </a:p>
          <a:p>
            <a:pPr marL="285750" indent="-285750">
              <a:buFontTx/>
              <a:buChar char="-"/>
            </a:pPr>
            <a:endParaRPr lang="en-CA" sz="1400" b="1">
              <a:cs typeface="Arial"/>
            </a:endParaRPr>
          </a:p>
          <a:p>
            <a:pPr marL="285750" indent="-285750">
              <a:buFontTx/>
              <a:buChar char="-"/>
            </a:pPr>
            <a:r>
              <a:rPr lang="en-CA" sz="1400" b="1">
                <a:latin typeface="+mn-lt"/>
                <a:cs typeface="Arial"/>
              </a:rPr>
              <a:t>Levels 4 and 5</a:t>
            </a:r>
            <a:r>
              <a:rPr lang="en-CA" sz="1400">
                <a:latin typeface="+mn-lt"/>
                <a:cs typeface="Arial"/>
              </a:rPr>
              <a:t>: can comprehend and evaluate long, dense texts across several pages, grasp complex or hidden meanings, and use prior knowledge to understand texts and complete tasks </a:t>
            </a:r>
            <a:endParaRPr lang="en-CA" sz="1400"/>
          </a:p>
          <a:p>
            <a:endParaRPr lang="en-CA"/>
          </a:p>
        </p:txBody>
      </p:sp>
      <p:sp>
        <p:nvSpPr>
          <p:cNvPr id="5" name="TextBox 4">
            <a:extLst>
              <a:ext uri="{FF2B5EF4-FFF2-40B4-BE49-F238E27FC236}">
                <a16:creationId xmlns:a16="http://schemas.microsoft.com/office/drawing/2014/main" id="{A8C2883D-C83A-41AC-1C22-67F86741B7E9}"/>
              </a:ext>
            </a:extLst>
          </p:cNvPr>
          <p:cNvSpPr txBox="1"/>
          <p:nvPr/>
        </p:nvSpPr>
        <p:spPr>
          <a:xfrm>
            <a:off x="6172201" y="1023772"/>
            <a:ext cx="5188225" cy="5170646"/>
          </a:xfrm>
          <a:prstGeom prst="rect">
            <a:avLst/>
          </a:prstGeom>
          <a:noFill/>
        </p:spPr>
        <p:txBody>
          <a:bodyPr wrap="square" lIns="91440" tIns="45720" rIns="91440" bIns="45720" rtlCol="0" anchor="t">
            <a:spAutoFit/>
          </a:bodyPr>
          <a:lstStyle/>
          <a:p>
            <a:pPr marL="0" indent="0">
              <a:buNone/>
            </a:pPr>
            <a:r>
              <a:rPr lang="en-CA" sz="1600" b="1">
                <a:latin typeface="+mj-lt"/>
              </a:rPr>
              <a:t>Numeracy: What can people do at different levels?</a:t>
            </a:r>
          </a:p>
          <a:p>
            <a:endParaRPr lang="en-CA" sz="1600" b="1">
              <a:cs typeface="Arial"/>
            </a:endParaRPr>
          </a:p>
          <a:p>
            <a:pPr marL="285750" indent="-285750">
              <a:buFontTx/>
              <a:buChar char="-"/>
            </a:pPr>
            <a:r>
              <a:rPr lang="en-CA" sz="1400" b="1">
                <a:latin typeface="+mn-lt"/>
                <a:cs typeface="Arial"/>
              </a:rPr>
              <a:t>Below Level 1: </a:t>
            </a:r>
            <a:r>
              <a:rPr lang="en-CA" sz="1400">
                <a:latin typeface="+mn-lt"/>
                <a:cs typeface="Arial"/>
              </a:rPr>
              <a:t>can add and subtract small numbers. </a:t>
            </a:r>
          </a:p>
          <a:p>
            <a:pPr marL="285750" indent="-285750">
              <a:buFontTx/>
              <a:buChar char="-"/>
            </a:pPr>
            <a:endParaRPr lang="en-CA" sz="1400" b="1">
              <a:cs typeface="Arial"/>
            </a:endParaRPr>
          </a:p>
          <a:p>
            <a:pPr marL="285750" indent="-285750">
              <a:buFontTx/>
              <a:buChar char="-"/>
            </a:pPr>
            <a:r>
              <a:rPr lang="en-CA" sz="1400" b="1">
                <a:latin typeface="+mn-lt"/>
                <a:cs typeface="Arial"/>
              </a:rPr>
              <a:t>Level 1: </a:t>
            </a:r>
            <a:r>
              <a:rPr lang="en-CA" sz="1400">
                <a:latin typeface="+mn-lt"/>
                <a:cs typeface="Arial"/>
              </a:rPr>
              <a:t>can do basic math with whole numbers or money, understand decimals, and find single pieces of information in tables or charts, but may struggle with tasks needing multiple steps (e.g., solving a proportion).</a:t>
            </a:r>
          </a:p>
          <a:p>
            <a:pPr marL="285750" indent="-285750">
              <a:buFontTx/>
              <a:buChar char="-"/>
            </a:pPr>
            <a:endParaRPr lang="en-CA" sz="1400" b="1">
              <a:cs typeface="Arial"/>
            </a:endParaRPr>
          </a:p>
          <a:p>
            <a:pPr marL="285750" indent="-285750">
              <a:buFontTx/>
              <a:buChar char="-"/>
            </a:pPr>
            <a:r>
              <a:rPr lang="en-CA" sz="1400" b="1">
                <a:latin typeface="+mn-lt"/>
                <a:cs typeface="Arial"/>
              </a:rPr>
              <a:t>Level 2: </a:t>
            </a:r>
            <a:r>
              <a:rPr lang="en-CA" sz="1400">
                <a:latin typeface="+mn-lt"/>
                <a:cs typeface="Arial"/>
              </a:rPr>
              <a:t>can access, act on and use mathematical information, and evaluate simple claims. They can carry out multi-step mathematical processes.</a:t>
            </a:r>
          </a:p>
          <a:p>
            <a:pPr marL="285750" indent="-285750">
              <a:buFontTx/>
              <a:buChar char="-"/>
            </a:pPr>
            <a:endParaRPr lang="en-CA" sz="1400" b="1">
              <a:cs typeface="Arial"/>
            </a:endParaRPr>
          </a:p>
          <a:p>
            <a:pPr marL="285750" indent="-285750">
              <a:buFontTx/>
              <a:buChar char="-"/>
            </a:pPr>
            <a:r>
              <a:rPr lang="en-CA" sz="1400" b="1">
                <a:latin typeface="+mn-lt"/>
                <a:cs typeface="Arial"/>
              </a:rPr>
              <a:t>Level 3: </a:t>
            </a:r>
            <a:r>
              <a:rPr lang="en-CA" sz="1400">
                <a:latin typeface="+mn-lt"/>
                <a:cs typeface="Arial"/>
              </a:rPr>
              <a:t>can access, act on, use, reflect on and evaluate authentic mathematical contexts. They can complete tasks where mathematical processes require the application of two or more steps and where multiple conditions need to be satisfied.</a:t>
            </a:r>
          </a:p>
          <a:p>
            <a:pPr marL="285750" indent="-285750">
              <a:buFontTx/>
              <a:buChar char="-"/>
            </a:pPr>
            <a:endParaRPr lang="en-CA" sz="1400" b="1">
              <a:cs typeface="Arial"/>
            </a:endParaRPr>
          </a:p>
          <a:p>
            <a:pPr marL="285750" indent="-285750">
              <a:buFontTx/>
              <a:buChar char="-"/>
            </a:pPr>
            <a:r>
              <a:rPr lang="en-CA" sz="1400" b="1">
                <a:latin typeface="+mn-lt"/>
                <a:cs typeface="Arial"/>
              </a:rPr>
              <a:t>Levels 4 and 5: </a:t>
            </a:r>
            <a:r>
              <a:rPr lang="en-CA" sz="1400">
                <a:latin typeface="+mn-lt"/>
                <a:cs typeface="Arial"/>
              </a:rPr>
              <a:t>can calculate and understand rates and ratios, interpret complex graphs, and critically evaluate statistical claims.</a:t>
            </a:r>
            <a:endParaRPr lang="en-CA" sz="1400">
              <a:cs typeface="Arial"/>
            </a:endParaRPr>
          </a:p>
          <a:p>
            <a:endParaRPr lang="en-CA"/>
          </a:p>
        </p:txBody>
      </p:sp>
    </p:spTree>
    <p:extLst>
      <p:ext uri="{BB962C8B-B14F-4D97-AF65-F5344CB8AC3E}">
        <p14:creationId xmlns:p14="http://schemas.microsoft.com/office/powerpoint/2010/main" val="1510004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6C660-9C88-9897-C7E7-7416088ED755}"/>
              </a:ext>
            </a:extLst>
          </p:cNvPr>
          <p:cNvSpPr>
            <a:spLocks noGrp="1"/>
          </p:cNvSpPr>
          <p:nvPr>
            <p:ph type="title"/>
          </p:nvPr>
        </p:nvSpPr>
        <p:spPr/>
        <p:txBody>
          <a:bodyPr>
            <a:noAutofit/>
          </a:bodyPr>
          <a:lstStyle/>
          <a:p>
            <a:r>
              <a:rPr lang="en-CA" sz="2000">
                <a:cs typeface="Arial"/>
              </a:rPr>
              <a:t>Characteristics of adults who participate in learning/training</a:t>
            </a:r>
            <a:endParaRPr lang="en-US" sz="2000"/>
          </a:p>
        </p:txBody>
      </p:sp>
      <p:sp>
        <p:nvSpPr>
          <p:cNvPr id="3" name="Content Placeholder 2">
            <a:extLst>
              <a:ext uri="{FF2B5EF4-FFF2-40B4-BE49-F238E27FC236}">
                <a16:creationId xmlns:a16="http://schemas.microsoft.com/office/drawing/2014/main" id="{72CF7936-EAE7-F307-0D2C-9B909EE2BF9B}"/>
              </a:ext>
            </a:extLst>
          </p:cNvPr>
          <p:cNvSpPr>
            <a:spLocks noGrp="1"/>
          </p:cNvSpPr>
          <p:nvPr>
            <p:ph idx="1"/>
          </p:nvPr>
        </p:nvSpPr>
        <p:spPr>
          <a:xfrm>
            <a:off x="6781799" y="1001487"/>
            <a:ext cx="5083630" cy="4613049"/>
          </a:xfrm>
        </p:spPr>
        <p:txBody>
          <a:bodyPr vert="horz" lIns="91440" tIns="45720" rIns="91440" bIns="45720" rtlCol="0" anchor="t">
            <a:normAutofit/>
          </a:bodyPr>
          <a:lstStyle/>
          <a:p>
            <a:pPr marL="0" indent="0">
              <a:buNone/>
            </a:pPr>
            <a:endParaRPr lang="en-US" sz="1400">
              <a:cs typeface="Arial"/>
            </a:endParaRPr>
          </a:p>
          <a:p>
            <a:r>
              <a:rPr lang="en-US" sz="1400">
                <a:cs typeface="Arial"/>
              </a:rPr>
              <a:t>For funding, adult learners were less likely to use government or personal loans and slightly more likely to use private bank loans or lines of credit. They had the same propensity to use grants but were much less likely to use gifts or inheritance from parents or other relatives, or RESPs. </a:t>
            </a:r>
          </a:p>
          <a:p>
            <a:endParaRPr lang="en-US" sz="1400">
              <a:cs typeface="Arial"/>
            </a:endParaRPr>
          </a:p>
          <a:p>
            <a:r>
              <a:rPr lang="en-US" sz="1400">
                <a:cs typeface="Arial"/>
              </a:rPr>
              <a:t>Employment earnings were the most commonly used source of funding for both typical learners and adult learners, but a significantly higher fraction of adult learners used employment earnings.</a:t>
            </a:r>
          </a:p>
          <a:p>
            <a:endParaRPr lang="en-US" sz="1400">
              <a:cs typeface="Arial"/>
            </a:endParaRPr>
          </a:p>
          <a:p>
            <a:r>
              <a:rPr lang="en-US" sz="1400">
                <a:cs typeface="Arial"/>
              </a:rPr>
              <a:t>The strongest predictor of becoming a learner was already being a learner at baseline. </a:t>
            </a:r>
          </a:p>
          <a:p>
            <a:endParaRPr lang="en-US" sz="1400">
              <a:cs typeface="Arial"/>
            </a:endParaRPr>
          </a:p>
          <a:p>
            <a:r>
              <a:rPr lang="en-US" sz="1400">
                <a:cs typeface="Arial"/>
              </a:rPr>
              <a:t>Key factors in determining access to adult learning: being too busy at work or lacking employer support. </a:t>
            </a:r>
          </a:p>
          <a:p>
            <a:endParaRPr lang="en-US" sz="1400">
              <a:cs typeface="Arial"/>
            </a:endParaRPr>
          </a:p>
        </p:txBody>
      </p:sp>
      <p:sp>
        <p:nvSpPr>
          <p:cNvPr id="4" name="Slide Number Placeholder 3">
            <a:extLst>
              <a:ext uri="{FF2B5EF4-FFF2-40B4-BE49-F238E27FC236}">
                <a16:creationId xmlns:a16="http://schemas.microsoft.com/office/drawing/2014/main" id="{FC4BC8BE-761C-A77C-1C5F-4D2E8ED6F8E3}"/>
              </a:ext>
            </a:extLst>
          </p:cNvPr>
          <p:cNvSpPr>
            <a:spLocks noGrp="1"/>
          </p:cNvSpPr>
          <p:nvPr>
            <p:ph type="sldNum" sz="quarter" idx="12"/>
          </p:nvPr>
        </p:nvSpPr>
        <p:spPr/>
        <p:txBody>
          <a:bodyPr/>
          <a:lstStyle/>
          <a:p>
            <a:fld id="{2E86C063-E22E-2E4C-A523-54089486E38F}" type="slidenum">
              <a:rPr lang="en-US" smtClean="0"/>
              <a:t>32</a:t>
            </a:fld>
            <a:endParaRPr lang="en-US"/>
          </a:p>
        </p:txBody>
      </p:sp>
      <p:sp>
        <p:nvSpPr>
          <p:cNvPr id="5" name="TextBox 4">
            <a:extLst>
              <a:ext uri="{FF2B5EF4-FFF2-40B4-BE49-F238E27FC236}">
                <a16:creationId xmlns:a16="http://schemas.microsoft.com/office/drawing/2014/main" id="{A021844F-2FCD-9880-2264-F22807F9AEDE}"/>
              </a:ext>
            </a:extLst>
          </p:cNvPr>
          <p:cNvSpPr txBox="1"/>
          <p:nvPr/>
        </p:nvSpPr>
        <p:spPr>
          <a:xfrm>
            <a:off x="604434" y="6427923"/>
            <a:ext cx="1037593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800"/>
              <a:t>Source: </a:t>
            </a:r>
            <a:r>
              <a:rPr lang="en-CA" sz="800">
                <a:ea typeface="+mn-lt"/>
                <a:cs typeface="+mn-lt"/>
              </a:rPr>
              <a:t> Social Research and Demonstration Corporation (2020), "Characteristics of adults who return to education: Understanding barriers to adult learning, using LISA dataset.</a:t>
            </a:r>
            <a:endParaRPr lang="en-US"/>
          </a:p>
        </p:txBody>
      </p:sp>
      <p:sp>
        <p:nvSpPr>
          <p:cNvPr id="7" name="Title 1">
            <a:extLst>
              <a:ext uri="{FF2B5EF4-FFF2-40B4-BE49-F238E27FC236}">
                <a16:creationId xmlns:a16="http://schemas.microsoft.com/office/drawing/2014/main" id="{E5D5C84E-BAA5-C82C-05C7-A037AB317B29}"/>
              </a:ext>
            </a:extLst>
          </p:cNvPr>
          <p:cNvSpPr txBox="1">
            <a:spLocks/>
          </p:cNvSpPr>
          <p:nvPr/>
        </p:nvSpPr>
        <p:spPr>
          <a:xfrm>
            <a:off x="609600" y="274638"/>
            <a:ext cx="10972800" cy="372517"/>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algn="r"/>
            <a:r>
              <a:rPr lang="en-CA" sz="2000"/>
              <a:t>Annex C</a:t>
            </a:r>
          </a:p>
        </p:txBody>
      </p:sp>
      <p:sp>
        <p:nvSpPr>
          <p:cNvPr id="6" name="TextBox 5">
            <a:extLst>
              <a:ext uri="{FF2B5EF4-FFF2-40B4-BE49-F238E27FC236}">
                <a16:creationId xmlns:a16="http://schemas.microsoft.com/office/drawing/2014/main" id="{C61C9D95-D293-C6F8-908E-69EAB2B10769}"/>
              </a:ext>
            </a:extLst>
          </p:cNvPr>
          <p:cNvSpPr txBox="1"/>
          <p:nvPr/>
        </p:nvSpPr>
        <p:spPr>
          <a:xfrm>
            <a:off x="402771" y="1251857"/>
            <a:ext cx="6379028" cy="46166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buFont typeface=""/>
              <a:buChar char="•"/>
            </a:pPr>
            <a:r>
              <a:rPr lang="en-US" sz="1400">
                <a:cs typeface="Arial"/>
              </a:rPr>
              <a:t>Compared to typical learners, adult learners were older, less likely to be born in Canada, less likely to have parents who were postsecondary (PSE) educated, more likely to be married or living in a common-law relationship, more likely to have children.​</a:t>
            </a:r>
          </a:p>
          <a:p>
            <a:pPr marL="228600" indent="-228600">
              <a:buFont typeface=""/>
              <a:buChar char="•"/>
            </a:pPr>
            <a:endParaRPr lang="en-US" sz="1400">
              <a:cs typeface="Arial"/>
            </a:endParaRPr>
          </a:p>
          <a:p>
            <a:pPr marL="228600" indent="-228600">
              <a:buFont typeface=""/>
              <a:buChar char="•"/>
            </a:pPr>
            <a:r>
              <a:rPr lang="en-US" sz="1400">
                <a:cs typeface="Arial"/>
              </a:rPr>
              <a:t>Adult learners were much more likely to undertake paid work than typical learners and had higher earnings. ​</a:t>
            </a:r>
          </a:p>
          <a:p>
            <a:pPr marL="228600" indent="-228600">
              <a:buFont typeface=""/>
              <a:buChar char="•"/>
            </a:pPr>
            <a:endParaRPr lang="en-US" sz="1400">
              <a:cs typeface="Arial"/>
            </a:endParaRPr>
          </a:p>
          <a:p>
            <a:pPr marL="228600" indent="-228600">
              <a:buFont typeface=""/>
              <a:buChar char="•"/>
            </a:pPr>
            <a:r>
              <a:rPr lang="en-US" sz="1400">
                <a:cs typeface="Arial"/>
              </a:rPr>
              <a:t>Adult learners were also more likely to receive Employment Insurance (EI) benefits than typical PSE learners.​</a:t>
            </a:r>
          </a:p>
          <a:p>
            <a:pPr marL="228600" indent="-228600">
              <a:buFont typeface=""/>
              <a:buChar char="•"/>
            </a:pPr>
            <a:endParaRPr lang="en-US" sz="1400">
              <a:cs typeface="Arial"/>
            </a:endParaRPr>
          </a:p>
          <a:p>
            <a:pPr marL="228600" indent="-228600">
              <a:buFont typeface=""/>
              <a:buChar char="•"/>
            </a:pPr>
            <a:r>
              <a:rPr lang="en-US" sz="1400">
                <a:cs typeface="Arial"/>
              </a:rPr>
              <a:t>Adult learners possessed higher levels of literacy and numeracy skills, compared to typical PSE learners.​</a:t>
            </a:r>
          </a:p>
          <a:p>
            <a:pPr marL="228600" indent="-228600">
              <a:buFont typeface=""/>
              <a:buChar char="•"/>
            </a:pPr>
            <a:endParaRPr lang="en-US" sz="1400">
              <a:cs typeface="Arial"/>
            </a:endParaRPr>
          </a:p>
          <a:p>
            <a:pPr marL="228600" indent="-228600">
              <a:buFont typeface=""/>
              <a:buChar char="•"/>
            </a:pPr>
            <a:r>
              <a:rPr lang="en-US" sz="1400" u="sng">
                <a:cs typeface="Arial"/>
              </a:rPr>
              <a:t>The majority of adult learners studied part-time</a:t>
            </a:r>
            <a:r>
              <a:rPr lang="en-US" sz="1400">
                <a:cs typeface="Arial"/>
              </a:rPr>
              <a:t>. Still, many were in a full-time PSE program. Compared to typical learners, adult learners were less likely to study in a university program granting a diploma or bachelor’s degree. ​</a:t>
            </a:r>
          </a:p>
          <a:p>
            <a:pPr marL="228600" indent="-228600">
              <a:buFont typeface=""/>
              <a:buChar char="•"/>
            </a:pPr>
            <a:endParaRPr lang="en-US" sz="1400">
              <a:cs typeface="Arial"/>
            </a:endParaRPr>
          </a:p>
          <a:p>
            <a:pPr marL="685800" lvl="2" indent="-228600">
              <a:buFont typeface="Wingdings"/>
              <a:buChar char="§"/>
            </a:pPr>
            <a:r>
              <a:rPr lang="en-US" sz="1400">
                <a:cs typeface="Arial"/>
              </a:rPr>
              <a:t>This pattern is likely related to the finding that half of adult learners had already completed a university program at baseline.</a:t>
            </a:r>
          </a:p>
        </p:txBody>
      </p:sp>
    </p:spTree>
    <p:extLst>
      <p:ext uri="{BB962C8B-B14F-4D97-AF65-F5344CB8AC3E}">
        <p14:creationId xmlns:p14="http://schemas.microsoft.com/office/powerpoint/2010/main" val="1222655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DCCA5-03FB-FEA0-CE81-BA61926B91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D673D4-A0AE-011B-B743-498172D74C73}"/>
              </a:ext>
            </a:extLst>
          </p:cNvPr>
          <p:cNvSpPr>
            <a:spLocks noGrp="1"/>
          </p:cNvSpPr>
          <p:nvPr>
            <p:ph type="title"/>
          </p:nvPr>
        </p:nvSpPr>
        <p:spPr>
          <a:xfrm>
            <a:off x="630675" y="569364"/>
            <a:ext cx="10338589" cy="617063"/>
          </a:xfrm>
        </p:spPr>
        <p:txBody>
          <a:bodyPr>
            <a:noAutofit/>
          </a:bodyPr>
          <a:lstStyle/>
          <a:p>
            <a:r>
              <a:rPr lang="en-CA" sz="2000"/>
              <a:t>Canada is experiencing labour shortages, which will likely continue in the medium to long-term</a:t>
            </a:r>
            <a:endParaRPr lang="en-US" sz="2000"/>
          </a:p>
        </p:txBody>
      </p:sp>
      <p:sp>
        <p:nvSpPr>
          <p:cNvPr id="5" name="Slide Number Placeholder 4">
            <a:extLst>
              <a:ext uri="{FF2B5EF4-FFF2-40B4-BE49-F238E27FC236}">
                <a16:creationId xmlns:a16="http://schemas.microsoft.com/office/drawing/2014/main" id="{E5191818-DD1D-E15C-AEBA-ADA83B25F7C3}"/>
              </a:ext>
            </a:extLst>
          </p:cNvPr>
          <p:cNvSpPr>
            <a:spLocks noGrp="1"/>
          </p:cNvSpPr>
          <p:nvPr>
            <p:ph type="sldNum" sz="quarter" idx="12"/>
          </p:nvPr>
        </p:nvSpPr>
        <p:spPr>
          <a:xfrm>
            <a:off x="9821820" y="6445360"/>
            <a:ext cx="372482" cy="213324"/>
          </a:xfrm>
        </p:spPr>
        <p:txBody>
          <a:bodyPr/>
          <a:lstStyle/>
          <a:p>
            <a:fld id="{2E86C063-E22E-2E4C-A523-54089486E38F}" type="slidenum">
              <a:rPr lang="en-US" smtClean="0"/>
              <a:t>4</a:t>
            </a:fld>
            <a:endParaRPr lang="en-US"/>
          </a:p>
        </p:txBody>
      </p:sp>
      <p:sp>
        <p:nvSpPr>
          <p:cNvPr id="20" name="TextBox 19">
            <a:extLst>
              <a:ext uri="{FF2B5EF4-FFF2-40B4-BE49-F238E27FC236}">
                <a16:creationId xmlns:a16="http://schemas.microsoft.com/office/drawing/2014/main" id="{71A6FF86-1604-0FE1-B169-214E9AEFB65A}"/>
              </a:ext>
            </a:extLst>
          </p:cNvPr>
          <p:cNvSpPr txBox="1"/>
          <p:nvPr/>
        </p:nvSpPr>
        <p:spPr>
          <a:xfrm>
            <a:off x="554475" y="6415223"/>
            <a:ext cx="8947334" cy="338554"/>
          </a:xfrm>
          <a:prstGeom prst="rect">
            <a:avLst/>
          </a:prstGeom>
          <a:noFill/>
        </p:spPr>
        <p:txBody>
          <a:bodyPr wrap="square" rtlCol="0">
            <a:spAutoFit/>
          </a:bodyPr>
          <a:lstStyle/>
          <a:p>
            <a:r>
              <a:rPr lang="en-CA" sz="800">
                <a:latin typeface="Arial" panose="020B0604020202020204" pitchFamily="34" charset="0"/>
                <a:cs typeface="Arial" panose="020B0604020202020204" pitchFamily="34" charset="0"/>
              </a:rPr>
              <a:t>Sources: ESDC Canadian Occupational Projection System, Summary of Results (2024-2033). </a:t>
            </a:r>
          </a:p>
          <a:p>
            <a:r>
              <a:rPr lang="en-CA" sz="800">
                <a:latin typeface="Arial" panose="020B0604020202020204" pitchFamily="34" charset="0"/>
                <a:cs typeface="Arial" panose="020B0604020202020204" pitchFamily="34" charset="0"/>
              </a:rPr>
              <a:t>*Direct comparisons between COPS 2024 and previous COPS exercises should be made with caution given changes to the methodology as well as the redesigned NOC system (2021 version). </a:t>
            </a:r>
          </a:p>
        </p:txBody>
      </p:sp>
      <p:sp>
        <p:nvSpPr>
          <p:cNvPr id="3" name="TextBox 2">
            <a:extLst>
              <a:ext uri="{FF2B5EF4-FFF2-40B4-BE49-F238E27FC236}">
                <a16:creationId xmlns:a16="http://schemas.microsoft.com/office/drawing/2014/main" id="{D7B92F62-D070-0FE3-8F89-2245FFA743DA}"/>
              </a:ext>
            </a:extLst>
          </p:cNvPr>
          <p:cNvSpPr txBox="1"/>
          <p:nvPr/>
        </p:nvSpPr>
        <p:spPr>
          <a:xfrm>
            <a:off x="720762" y="1370595"/>
            <a:ext cx="6235623" cy="4778231"/>
          </a:xfrm>
          <a:prstGeom prst="rect">
            <a:avLst/>
          </a:prstGeom>
          <a:solidFill>
            <a:schemeClr val="accent1">
              <a:lumMod val="20000"/>
              <a:lumOff val="80000"/>
            </a:schemeClr>
          </a:solidFill>
        </p:spPr>
        <p:txBody>
          <a:bodyPr wrap="square" lIns="91440" tIns="45720" rIns="91440" bIns="45720" rtlCol="0" anchor="t">
            <a:spAutoFit/>
          </a:bodyPr>
          <a:lstStyle/>
          <a:p>
            <a:endParaRPr lang="en-CA" sz="800" b="1">
              <a:latin typeface="+mj-lt"/>
            </a:endParaRPr>
          </a:p>
          <a:p>
            <a:r>
              <a:rPr lang="en-CA" sz="1350" b="1">
                <a:latin typeface="+mj-lt"/>
              </a:rPr>
              <a:t>Looking ahead to the 2024-2033 projection period:</a:t>
            </a:r>
            <a:endParaRPr lang="en-CA" sz="1350" b="1">
              <a:latin typeface="+mj-lt"/>
              <a:cs typeface="Arial"/>
            </a:endParaRPr>
          </a:p>
          <a:p>
            <a:pPr>
              <a:lnSpc>
                <a:spcPct val="125000"/>
              </a:lnSpc>
            </a:pPr>
            <a:endParaRPr lang="en-CA" sz="1000"/>
          </a:p>
          <a:p>
            <a:pPr marL="285750" indent="-285750">
              <a:buFont typeface="Arial" panose="020B0604020202020204" pitchFamily="34" charset="0"/>
              <a:buChar char="•"/>
            </a:pPr>
            <a:r>
              <a:rPr lang="en-CA" sz="1350" b="1">
                <a:latin typeface="Arial"/>
                <a:cs typeface="Arial"/>
              </a:rPr>
              <a:t>8.1M  job openings </a:t>
            </a:r>
            <a:r>
              <a:rPr lang="en-CA" sz="1350">
                <a:latin typeface="Arial"/>
                <a:cs typeface="Arial"/>
              </a:rPr>
              <a:t>are expected, while </a:t>
            </a:r>
            <a:r>
              <a:rPr lang="en-CA" sz="1350" b="1">
                <a:latin typeface="Arial"/>
                <a:cs typeface="Arial"/>
              </a:rPr>
              <a:t>8.2M job seekers </a:t>
            </a:r>
            <a:r>
              <a:rPr lang="en-CA" sz="1350">
                <a:latin typeface="Arial"/>
                <a:cs typeface="Arial"/>
              </a:rPr>
              <a:t>(e.g., school completion, immigration) are projected to enter the labour market over this period.</a:t>
            </a:r>
          </a:p>
          <a:p>
            <a:endParaRPr lang="en-CA" sz="600">
              <a:latin typeface="Arial"/>
              <a:cs typeface="Arial"/>
            </a:endParaRPr>
          </a:p>
          <a:p>
            <a:pPr marL="742950" lvl="1" indent="-285750">
              <a:buFont typeface="Wingdings" panose="05000000000000000000" pitchFamily="2" charset="2"/>
              <a:buChar char="v"/>
            </a:pPr>
            <a:r>
              <a:rPr lang="en-CA" sz="1350">
                <a:latin typeface="Arial"/>
                <a:cs typeface="Arial"/>
              </a:rPr>
              <a:t>Many existing shortages are expected to continue due to skills gaps and other factors.</a:t>
            </a:r>
            <a:endParaRPr lang="en-CA" sz="1350">
              <a:latin typeface="Arial" panose="020B0604020202020204" pitchFamily="34" charset="0"/>
              <a:cs typeface="Arial" panose="020B0604020202020204" pitchFamily="34" charset="0"/>
            </a:endParaRPr>
          </a:p>
          <a:p>
            <a:pPr lvl="1"/>
            <a:endParaRPr lang="en-CA" sz="800">
              <a:latin typeface="Arial"/>
              <a:cs typeface="Arial"/>
            </a:endParaRPr>
          </a:p>
          <a:p>
            <a:pPr marL="742950" lvl="1" indent="-285750">
              <a:buFont typeface="Wingdings" panose="05000000000000000000" pitchFamily="2" charset="2"/>
              <a:buChar char="v"/>
            </a:pPr>
            <a:r>
              <a:rPr lang="en-CA" sz="1350">
                <a:latin typeface="Arial"/>
                <a:cs typeface="Arial"/>
              </a:rPr>
              <a:t>68.1% of all projected job openings are expected to be replacement demand, primarily from retirement.</a:t>
            </a:r>
            <a:endParaRPr lang="en-CA" sz="135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CA" sz="130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sz="1350" b="1"/>
              <a:t>103 out of 485 occupations </a:t>
            </a:r>
            <a:r>
              <a:rPr lang="en-CA" sz="1350"/>
              <a:t>are expected to be at risk of facing shortage conditions in the long term, including:</a:t>
            </a:r>
            <a:endParaRPr lang="en-CA" sz="1350">
              <a:cs typeface="Arial"/>
            </a:endParaRPr>
          </a:p>
          <a:p>
            <a:endParaRPr lang="en-CA" sz="600"/>
          </a:p>
          <a:p>
            <a:pPr marL="742950" lvl="1" indent="-285750">
              <a:buFont typeface="Wingdings" panose="05000000000000000000" pitchFamily="2" charset="2"/>
              <a:buChar char="v"/>
            </a:pPr>
            <a:r>
              <a:rPr lang="en-CA" sz="1350"/>
              <a:t>34 in health-related occupations such as doctors, nurses, and dentists</a:t>
            </a:r>
            <a:r>
              <a:rPr lang="en-CA" sz="1400"/>
              <a:t>.</a:t>
            </a:r>
            <a:endParaRPr lang="en-CA" sz="1400">
              <a:cs typeface="Arial"/>
            </a:endParaRPr>
          </a:p>
          <a:p>
            <a:pPr marL="742950" lvl="1" indent="-285750">
              <a:buFont typeface="Wingdings" panose="05000000000000000000" pitchFamily="2" charset="2"/>
              <a:buChar char="v"/>
            </a:pPr>
            <a:endParaRPr lang="en-CA" sz="800"/>
          </a:p>
          <a:p>
            <a:pPr marL="742950" lvl="1" indent="-285750">
              <a:buFont typeface="Wingdings" panose="05000000000000000000" pitchFamily="2" charset="2"/>
              <a:buChar char="v"/>
            </a:pPr>
            <a:r>
              <a:rPr lang="en-CA" sz="1350"/>
              <a:t>28 in trades occupations related to construction such as carpenters, electricians, and home building and renovation managers.</a:t>
            </a:r>
            <a:endParaRPr lang="en-CA" sz="1350">
              <a:cs typeface="Arial"/>
            </a:endParaRPr>
          </a:p>
          <a:p>
            <a:pPr lvl="1"/>
            <a:endParaRPr lang="en-CA" sz="1300">
              <a:latin typeface="Arial" panose="020B0604020202020204" pitchFamily="34" charset="0"/>
              <a:cs typeface="Arial" panose="020B0604020202020204" pitchFamily="34" charset="0"/>
            </a:endParaRPr>
          </a:p>
          <a:p>
            <a:pPr marL="285750" lvl="1" indent="-285750">
              <a:buFont typeface="Arial" panose="020B0604020202020204" pitchFamily="34" charset="0"/>
              <a:buChar char="•"/>
            </a:pPr>
            <a:r>
              <a:rPr lang="en-CA" sz="1350" b="1">
                <a:latin typeface="Arial"/>
                <a:cs typeface="Arial"/>
              </a:rPr>
              <a:t>Three-quarters of all projected job openings</a:t>
            </a:r>
            <a:r>
              <a:rPr lang="en-CA" sz="1350">
                <a:latin typeface="Arial"/>
                <a:cs typeface="Arial"/>
              </a:rPr>
              <a:t> are in occupations that usually require at least post-secondary education or in management occupations.</a:t>
            </a:r>
          </a:p>
        </p:txBody>
      </p:sp>
      <p:sp>
        <p:nvSpPr>
          <p:cNvPr id="8" name="TextBox 7">
            <a:extLst>
              <a:ext uri="{FF2B5EF4-FFF2-40B4-BE49-F238E27FC236}">
                <a16:creationId xmlns:a16="http://schemas.microsoft.com/office/drawing/2014/main" id="{E7F60971-1F37-409B-981E-837722A75C72}"/>
              </a:ext>
            </a:extLst>
          </p:cNvPr>
          <p:cNvSpPr txBox="1"/>
          <p:nvPr/>
        </p:nvSpPr>
        <p:spPr>
          <a:xfrm>
            <a:off x="7996437" y="5718467"/>
            <a:ext cx="3355301" cy="215444"/>
          </a:xfrm>
          <a:prstGeom prst="rect">
            <a:avLst/>
          </a:prstGeom>
          <a:noFill/>
        </p:spPr>
        <p:txBody>
          <a:bodyPr wrap="square" rtlCol="0">
            <a:spAutoFit/>
          </a:bodyPr>
          <a:lstStyle/>
          <a:p>
            <a:r>
              <a:rPr lang="en-CA" sz="800">
                <a:latin typeface="Arial" panose="020B0604020202020204" pitchFamily="34" charset="0"/>
                <a:cs typeface="Arial" panose="020B0604020202020204" pitchFamily="34" charset="0"/>
              </a:rPr>
              <a:t>Source: Canadian Occupational Project System, 2024 (ESDC)</a:t>
            </a:r>
          </a:p>
        </p:txBody>
      </p:sp>
      <p:graphicFrame>
        <p:nvGraphicFramePr>
          <p:cNvPr id="7" name="Chart 6">
            <a:extLst>
              <a:ext uri="{FF2B5EF4-FFF2-40B4-BE49-F238E27FC236}">
                <a16:creationId xmlns:a16="http://schemas.microsoft.com/office/drawing/2014/main" id="{82B75C4D-97AB-EAD0-41E3-B873B4F19C32}"/>
              </a:ext>
            </a:extLst>
          </p:cNvPr>
          <p:cNvGraphicFramePr>
            <a:graphicFrameLocks/>
          </p:cNvGraphicFramePr>
          <p:nvPr>
            <p:extLst>
              <p:ext uri="{D42A27DB-BD31-4B8C-83A1-F6EECF244321}">
                <p14:modId xmlns:p14="http://schemas.microsoft.com/office/powerpoint/2010/main" val="3286136407"/>
              </p:ext>
            </p:extLst>
          </p:nvPr>
        </p:nvGraphicFramePr>
        <p:xfrm>
          <a:off x="7303627" y="1515011"/>
          <a:ext cx="4028716" cy="42034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97606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5A6DAC4-9C3F-0568-8CD6-345F2407E5CB}"/>
              </a:ext>
            </a:extLst>
          </p:cNvPr>
          <p:cNvSpPr/>
          <p:nvPr/>
        </p:nvSpPr>
        <p:spPr>
          <a:xfrm>
            <a:off x="1364264" y="1302204"/>
            <a:ext cx="2468323" cy="706920"/>
          </a:xfrm>
          <a:prstGeom prst="rect">
            <a:avLst/>
          </a:prstGeom>
          <a:solidFill>
            <a:schemeClr val="accent2">
              <a:lumMod val="60000"/>
              <a:lumOff val="40000"/>
            </a:schemeClr>
          </a:solidFill>
          <a:ln w="28575">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Rectangle 11">
            <a:extLst>
              <a:ext uri="{FF2B5EF4-FFF2-40B4-BE49-F238E27FC236}">
                <a16:creationId xmlns:a16="http://schemas.microsoft.com/office/drawing/2014/main" id="{21F4036F-7758-3E8C-C4D8-D59013731F1B}"/>
              </a:ext>
            </a:extLst>
          </p:cNvPr>
          <p:cNvSpPr/>
          <p:nvPr/>
        </p:nvSpPr>
        <p:spPr>
          <a:xfrm>
            <a:off x="6604772" y="1292776"/>
            <a:ext cx="2354078" cy="706920"/>
          </a:xfrm>
          <a:prstGeom prst="rect">
            <a:avLst/>
          </a:prstGeom>
          <a:solidFill>
            <a:schemeClr val="accent6">
              <a:lumMod val="60000"/>
              <a:lumOff val="40000"/>
            </a:schemeClr>
          </a:solidFill>
          <a:ln w="28575">
            <a:solidFill>
              <a:schemeClr val="accent6">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4" name="Rectangle 13">
            <a:extLst>
              <a:ext uri="{FF2B5EF4-FFF2-40B4-BE49-F238E27FC236}">
                <a16:creationId xmlns:a16="http://schemas.microsoft.com/office/drawing/2014/main" id="{B0C64A50-19B2-C3A0-13C6-B5872FCDA75E}"/>
              </a:ext>
            </a:extLst>
          </p:cNvPr>
          <p:cNvSpPr/>
          <p:nvPr/>
        </p:nvSpPr>
        <p:spPr>
          <a:xfrm>
            <a:off x="9103287" y="1290471"/>
            <a:ext cx="2354078" cy="689382"/>
          </a:xfrm>
          <a:prstGeom prst="rect">
            <a:avLst/>
          </a:prstGeom>
          <a:solidFill>
            <a:schemeClr val="bg2">
              <a:lumMod val="60000"/>
              <a:lumOff val="40000"/>
            </a:schemeClr>
          </a:solidFill>
          <a:ln w="28575">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a:extLst>
              <a:ext uri="{FF2B5EF4-FFF2-40B4-BE49-F238E27FC236}">
                <a16:creationId xmlns:a16="http://schemas.microsoft.com/office/drawing/2014/main" id="{38CC8661-8D32-E01C-DDD9-606690A2B9D7}"/>
              </a:ext>
            </a:extLst>
          </p:cNvPr>
          <p:cNvSpPr/>
          <p:nvPr/>
        </p:nvSpPr>
        <p:spPr>
          <a:xfrm>
            <a:off x="3990035" y="1302204"/>
            <a:ext cx="2468323" cy="697492"/>
          </a:xfrm>
          <a:prstGeom prst="rect">
            <a:avLst/>
          </a:prstGeom>
          <a:solidFill>
            <a:schemeClr val="accent4">
              <a:lumMod val="60000"/>
              <a:lumOff val="40000"/>
            </a:schemeClr>
          </a:solidFill>
          <a:ln w="28575">
            <a:solidFill>
              <a:schemeClr val="accent4">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 name="Slide Number Placeholder 2"/>
          <p:cNvSpPr>
            <a:spLocks noGrp="1"/>
          </p:cNvSpPr>
          <p:nvPr>
            <p:ph type="sldNum" sz="quarter" idx="12"/>
          </p:nvPr>
        </p:nvSpPr>
        <p:spPr/>
        <p:txBody>
          <a:bodyPr/>
          <a:lstStyle/>
          <a:p>
            <a:fld id="{2E86C063-E22E-2E4C-A523-54089486E38F}" type="slidenum">
              <a:rPr lang="en-US" smtClean="0"/>
              <a:t>5</a:t>
            </a:fld>
            <a:endParaRPr lang="en-US"/>
          </a:p>
        </p:txBody>
      </p:sp>
      <p:grpSp>
        <p:nvGrpSpPr>
          <p:cNvPr id="38" name="Group 37">
            <a:extLst>
              <a:ext uri="{FF2B5EF4-FFF2-40B4-BE49-F238E27FC236}">
                <a16:creationId xmlns:a16="http://schemas.microsoft.com/office/drawing/2014/main" id="{F1D554F7-B354-4C86-A148-B7CA255FE6EF}"/>
              </a:ext>
            </a:extLst>
          </p:cNvPr>
          <p:cNvGrpSpPr/>
          <p:nvPr/>
        </p:nvGrpSpPr>
        <p:grpSpPr>
          <a:xfrm>
            <a:off x="1580019" y="1415982"/>
            <a:ext cx="689419" cy="469935"/>
            <a:chOff x="0" y="0"/>
            <a:chExt cx="2548431" cy="1752598"/>
          </a:xfrm>
        </p:grpSpPr>
        <p:pic>
          <p:nvPicPr>
            <p:cNvPr id="39" name="Picture 38">
              <a:extLst>
                <a:ext uri="{FF2B5EF4-FFF2-40B4-BE49-F238E27FC236}">
                  <a16:creationId xmlns:a16="http://schemas.microsoft.com/office/drawing/2014/main" id="{0D943603-67D3-4330-A869-923EB805CBE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3982"/>
            <a:stretch/>
          </p:blipFill>
          <p:spPr>
            <a:xfrm>
              <a:off x="256061" y="613989"/>
              <a:ext cx="2055360" cy="1138609"/>
            </a:xfrm>
            <a:prstGeom prst="rect">
              <a:avLst/>
            </a:prstGeom>
          </p:spPr>
        </p:pic>
        <p:pic>
          <p:nvPicPr>
            <p:cNvPr id="40" name="Picture 39">
              <a:extLst>
                <a:ext uri="{FF2B5EF4-FFF2-40B4-BE49-F238E27FC236}">
                  <a16:creationId xmlns:a16="http://schemas.microsoft.com/office/drawing/2014/main" id="{040FE467-51DA-472B-8222-65B10FB9703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74958"/>
            <a:stretch/>
          </p:blipFill>
          <p:spPr>
            <a:xfrm>
              <a:off x="0" y="0"/>
              <a:ext cx="2548431" cy="638174"/>
            </a:xfrm>
            <a:prstGeom prst="rect">
              <a:avLst/>
            </a:prstGeom>
          </p:spPr>
        </p:pic>
      </p:grpSp>
      <p:pic>
        <p:nvPicPr>
          <p:cNvPr id="41" name="Picture 40">
            <a:extLst>
              <a:ext uri="{FF2B5EF4-FFF2-40B4-BE49-F238E27FC236}">
                <a16:creationId xmlns:a16="http://schemas.microsoft.com/office/drawing/2014/main" id="{82BC1670-15A0-4356-80D2-3715B0F1B467}"/>
              </a:ext>
            </a:extLst>
          </p:cNvPr>
          <p:cNvPicPr/>
          <p:nvPr/>
        </p:nvPicPr>
        <p:blipFill>
          <a:blip r:embed="rId6" cstate="print">
            <a:extLst>
              <a:ext uri="{BEBA8EAE-BF5A-486C-A8C5-ECC9F3942E4B}">
                <a14:imgProps xmlns:a14="http://schemas.microsoft.com/office/drawing/2010/main">
                  <a14:imgLayer r:embed="rId7">
                    <a14:imgEffect>
                      <a14:brightnessContrast bright="-100000" contrast="40000"/>
                    </a14:imgEffect>
                  </a14:imgLayer>
                </a14:imgProps>
              </a:ext>
              <a:ext uri="{28A0092B-C50C-407E-A947-70E740481C1C}">
                <a14:useLocalDpi xmlns:a14="http://schemas.microsoft.com/office/drawing/2010/main" val="0"/>
              </a:ext>
            </a:extLst>
          </a:blip>
          <a:stretch>
            <a:fillRect/>
          </a:stretch>
        </p:blipFill>
        <p:spPr>
          <a:xfrm>
            <a:off x="3986459" y="1442116"/>
            <a:ext cx="400612" cy="386092"/>
          </a:xfrm>
          <a:prstGeom prst="rect">
            <a:avLst/>
          </a:prstGeom>
        </p:spPr>
      </p:pic>
      <p:pic>
        <p:nvPicPr>
          <p:cNvPr id="42" name="Picture 41">
            <a:extLst>
              <a:ext uri="{FF2B5EF4-FFF2-40B4-BE49-F238E27FC236}">
                <a16:creationId xmlns:a16="http://schemas.microsoft.com/office/drawing/2014/main" id="{52725925-E630-47F4-880B-5A5855D2DA91}"/>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6602795" y="1362200"/>
            <a:ext cx="602301" cy="564480"/>
          </a:xfrm>
          <a:prstGeom prst="rect">
            <a:avLst/>
          </a:prstGeom>
        </p:spPr>
      </p:pic>
      <p:sp>
        <p:nvSpPr>
          <p:cNvPr id="43" name="Text Box 35">
            <a:extLst>
              <a:ext uri="{FF2B5EF4-FFF2-40B4-BE49-F238E27FC236}">
                <a16:creationId xmlns:a16="http://schemas.microsoft.com/office/drawing/2014/main" id="{4C8C3990-B371-4D1E-96DE-31235E19538A}"/>
              </a:ext>
            </a:extLst>
          </p:cNvPr>
          <p:cNvSpPr txBox="1"/>
          <p:nvPr/>
        </p:nvSpPr>
        <p:spPr>
          <a:xfrm>
            <a:off x="2235103" y="1374775"/>
            <a:ext cx="2024766" cy="65590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CA" sz="1400" b="1">
                <a:latin typeface="Arial" panose="020B0604020202020204" pitchFamily="34" charset="0"/>
                <a:ea typeface="Times New Roman" panose="02020603050405020304" pitchFamily="18" charset="0"/>
              </a:rPr>
              <a:t>Demographic changes</a:t>
            </a:r>
            <a:endParaRPr lang="en-CA" sz="1400">
              <a:latin typeface="Times New Roman" panose="02020603050405020304" pitchFamily="18" charset="0"/>
              <a:ea typeface="Times New Roman" panose="02020603050405020304" pitchFamily="18" charset="0"/>
            </a:endParaRPr>
          </a:p>
        </p:txBody>
      </p:sp>
      <p:sp>
        <p:nvSpPr>
          <p:cNvPr id="44" name="Text Box 36">
            <a:extLst>
              <a:ext uri="{FF2B5EF4-FFF2-40B4-BE49-F238E27FC236}">
                <a16:creationId xmlns:a16="http://schemas.microsoft.com/office/drawing/2014/main" id="{A51C256C-230F-4B15-A43D-CF1096549B6F}"/>
              </a:ext>
            </a:extLst>
          </p:cNvPr>
          <p:cNvSpPr txBox="1"/>
          <p:nvPr/>
        </p:nvSpPr>
        <p:spPr>
          <a:xfrm>
            <a:off x="4583147" y="1462770"/>
            <a:ext cx="2014695" cy="61388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CA" sz="1400" b="1">
                <a:latin typeface="Arial" panose="020B0604020202020204" pitchFamily="34" charset="0"/>
                <a:ea typeface="Times New Roman" panose="02020603050405020304" pitchFamily="18" charset="0"/>
              </a:rPr>
              <a:t>Climate change</a:t>
            </a:r>
            <a:endParaRPr lang="en-CA" sz="1400">
              <a:latin typeface="Times New Roman" panose="02020603050405020304" pitchFamily="18" charset="0"/>
              <a:ea typeface="Times New Roman" panose="02020603050405020304" pitchFamily="18" charset="0"/>
            </a:endParaRPr>
          </a:p>
        </p:txBody>
      </p:sp>
      <p:sp>
        <p:nvSpPr>
          <p:cNvPr id="45" name="Text Box 37">
            <a:extLst>
              <a:ext uri="{FF2B5EF4-FFF2-40B4-BE49-F238E27FC236}">
                <a16:creationId xmlns:a16="http://schemas.microsoft.com/office/drawing/2014/main" id="{4AA61E85-B87D-4CAE-9800-AC664012196B}"/>
              </a:ext>
            </a:extLst>
          </p:cNvPr>
          <p:cNvSpPr txBox="1"/>
          <p:nvPr/>
        </p:nvSpPr>
        <p:spPr>
          <a:xfrm>
            <a:off x="7252926" y="1417994"/>
            <a:ext cx="1700971" cy="58170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CA" sz="1400" b="1">
                <a:latin typeface="Arial" panose="020B0604020202020204" pitchFamily="34" charset="0"/>
                <a:ea typeface="Times New Roman" panose="02020603050405020304" pitchFamily="18" charset="0"/>
              </a:rPr>
              <a:t>Technological change</a:t>
            </a:r>
            <a:endParaRPr lang="en-CA" sz="1400">
              <a:latin typeface="Times New Roman" panose="02020603050405020304" pitchFamily="18" charset="0"/>
              <a:ea typeface="Times New Roman" panose="02020603050405020304" pitchFamily="18" charset="0"/>
            </a:endParaRPr>
          </a:p>
        </p:txBody>
      </p:sp>
      <p:sp>
        <p:nvSpPr>
          <p:cNvPr id="9" name="Text Box 37">
            <a:extLst>
              <a:ext uri="{FF2B5EF4-FFF2-40B4-BE49-F238E27FC236}">
                <a16:creationId xmlns:a16="http://schemas.microsoft.com/office/drawing/2014/main" id="{D86D1BE4-633B-D4F6-45A2-7BA81BC49801}"/>
              </a:ext>
            </a:extLst>
          </p:cNvPr>
          <p:cNvSpPr txBox="1"/>
          <p:nvPr/>
        </p:nvSpPr>
        <p:spPr>
          <a:xfrm>
            <a:off x="9627827" y="1363925"/>
            <a:ext cx="2095222" cy="58170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CA" sz="1400" b="1">
                <a:latin typeface="Arial"/>
                <a:ea typeface="Times New Roman" panose="02020603050405020304" pitchFamily="18" charset="0"/>
                <a:cs typeface="Arial"/>
              </a:rPr>
              <a:t>Globalization/</a:t>
            </a:r>
            <a:br>
              <a:rPr lang="en-CA" sz="1400" b="1">
                <a:latin typeface="Arial"/>
                <a:ea typeface="Times New Roman" panose="02020603050405020304" pitchFamily="18" charset="0"/>
                <a:cs typeface="Arial"/>
              </a:rPr>
            </a:br>
            <a:r>
              <a:rPr lang="en-CA" sz="1400" b="1">
                <a:latin typeface="Arial"/>
                <a:ea typeface="Times New Roman" panose="02020603050405020304" pitchFamily="18" charset="0"/>
                <a:cs typeface="Arial"/>
              </a:rPr>
              <a:t>Deglobalization</a:t>
            </a:r>
            <a:endParaRPr lang="en-CA" sz="1400">
              <a:latin typeface="Times New Roman"/>
              <a:ea typeface="Times New Roman" panose="02020603050405020304" pitchFamily="18" charset="0"/>
            </a:endParaRPr>
          </a:p>
        </p:txBody>
      </p:sp>
      <p:pic>
        <p:nvPicPr>
          <p:cNvPr id="10" name="Picture 9">
            <a:extLst>
              <a:ext uri="{FF2B5EF4-FFF2-40B4-BE49-F238E27FC236}">
                <a16:creationId xmlns:a16="http://schemas.microsoft.com/office/drawing/2014/main" id="{F576A7DA-FABF-0EF9-7DC6-D97068FADEC3}"/>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9151117" y="1401015"/>
            <a:ext cx="484211" cy="493464"/>
          </a:xfrm>
          <a:prstGeom prst="rect">
            <a:avLst/>
          </a:prstGeom>
        </p:spPr>
      </p:pic>
      <p:sp>
        <p:nvSpPr>
          <p:cNvPr id="23" name="Title 1">
            <a:extLst>
              <a:ext uri="{FF2B5EF4-FFF2-40B4-BE49-F238E27FC236}">
                <a16:creationId xmlns:a16="http://schemas.microsoft.com/office/drawing/2014/main" id="{EBA393C9-026B-B008-B80F-2D8A568600E6}"/>
              </a:ext>
            </a:extLst>
          </p:cNvPr>
          <p:cNvSpPr>
            <a:spLocks noGrp="1"/>
          </p:cNvSpPr>
          <p:nvPr>
            <p:ph type="title"/>
          </p:nvPr>
        </p:nvSpPr>
        <p:spPr>
          <a:xfrm>
            <a:off x="608402" y="295073"/>
            <a:ext cx="10848963" cy="750887"/>
          </a:xfrm>
        </p:spPr>
        <p:txBody>
          <a:bodyPr>
            <a:noAutofit/>
          </a:bodyPr>
          <a:lstStyle/>
          <a:p>
            <a:r>
              <a:rPr lang="en-US" sz="2000" b="1">
                <a:latin typeface="Arial" panose="020B0604020202020204" pitchFamily="34" charset="0"/>
                <a:ea typeface="Verdana" panose="020B0604030504040204" pitchFamily="34" charset="0"/>
                <a:cs typeface="Arial" panose="020B0604020202020204" pitchFamily="34" charset="0"/>
              </a:rPr>
              <a:t>In addition to the </a:t>
            </a:r>
            <a:r>
              <a:rPr lang="en-US" sz="2000">
                <a:latin typeface="Arial" panose="020B0604020202020204" pitchFamily="34" charset="0"/>
                <a:ea typeface="Verdana" panose="020B0604030504040204" pitchFamily="34" charset="0"/>
                <a:cs typeface="Arial" panose="020B0604020202020204" pitchFamily="34" charset="0"/>
              </a:rPr>
              <a:t>f</a:t>
            </a:r>
            <a:r>
              <a:rPr lang="en-US" sz="2000" b="1">
                <a:latin typeface="Arial" panose="020B0604020202020204" pitchFamily="34" charset="0"/>
                <a:ea typeface="Verdana" panose="020B0604030504040204" pitchFamily="34" charset="0"/>
                <a:cs typeface="Arial" panose="020B0604020202020204" pitchFamily="34" charset="0"/>
              </a:rPr>
              <a:t>our megatrends that are reshaping the economy and putting pressure on the </a:t>
            </a:r>
            <a:r>
              <a:rPr lang="en-US" sz="2000" b="1" err="1">
                <a:latin typeface="Arial" panose="020B0604020202020204" pitchFamily="34" charset="0"/>
                <a:ea typeface="Verdana" panose="020B0604030504040204" pitchFamily="34" charset="0"/>
                <a:cs typeface="Arial" panose="020B0604020202020204" pitchFamily="34" charset="0"/>
              </a:rPr>
              <a:t>labour</a:t>
            </a:r>
            <a:r>
              <a:rPr lang="en-US" sz="2000" b="1">
                <a:latin typeface="Arial" panose="020B0604020202020204" pitchFamily="34" charset="0"/>
                <a:ea typeface="Verdana" panose="020B0604030504040204" pitchFamily="34" charset="0"/>
                <a:cs typeface="Arial" panose="020B0604020202020204" pitchFamily="34" charset="0"/>
              </a:rPr>
              <a:t> market, Canada is also facing a series of domestic challenges</a:t>
            </a:r>
            <a:endParaRPr lang="en-US" sz="2000">
              <a:solidFill>
                <a:srgbClr val="FF0000"/>
              </a:solidFill>
              <a:latin typeface="+mn-lt"/>
            </a:endParaRPr>
          </a:p>
        </p:txBody>
      </p:sp>
      <p:sp>
        <p:nvSpPr>
          <p:cNvPr id="4" name="TextBox 3">
            <a:extLst>
              <a:ext uri="{FF2B5EF4-FFF2-40B4-BE49-F238E27FC236}">
                <a16:creationId xmlns:a16="http://schemas.microsoft.com/office/drawing/2014/main" id="{704A5392-AD67-E017-31D0-1FC90933A7BD}"/>
              </a:ext>
            </a:extLst>
          </p:cNvPr>
          <p:cNvSpPr txBox="1"/>
          <p:nvPr/>
        </p:nvSpPr>
        <p:spPr>
          <a:xfrm>
            <a:off x="581024" y="6461023"/>
            <a:ext cx="10345208" cy="215444"/>
          </a:xfrm>
          <a:prstGeom prst="rect">
            <a:avLst/>
          </a:prstGeom>
          <a:noFill/>
        </p:spPr>
        <p:txBody>
          <a:bodyPr wrap="square">
            <a:spAutoFit/>
          </a:bodyPr>
          <a:lstStyle/>
          <a:p>
            <a:r>
              <a:rPr lang="en-CA" sz="800">
                <a:latin typeface="Arial" panose="020B0604020202020204" pitchFamily="34" charset="0"/>
                <a:cs typeface="Arial" panose="020B0604020202020204" pitchFamily="34" charset="0"/>
              </a:rPr>
              <a:t>Sources: Canadian Economic and Labour Market Update, 2023 (ESDC); Immigrants make up the largest share of the population in over 150 years and continue to shape who we are as Canadians, 2022 (Statistics Canada).</a:t>
            </a:r>
            <a:endParaRPr lang="en-CA" sz="800"/>
          </a:p>
        </p:txBody>
      </p:sp>
      <p:sp>
        <p:nvSpPr>
          <p:cNvPr id="2" name="Rectangle 1">
            <a:extLst>
              <a:ext uri="{FF2B5EF4-FFF2-40B4-BE49-F238E27FC236}">
                <a16:creationId xmlns:a16="http://schemas.microsoft.com/office/drawing/2014/main" id="{6AFCBC1A-7E33-840D-5D46-91B2EE0E147A}"/>
              </a:ext>
            </a:extLst>
          </p:cNvPr>
          <p:cNvSpPr/>
          <p:nvPr/>
        </p:nvSpPr>
        <p:spPr>
          <a:xfrm>
            <a:off x="1359692" y="2071883"/>
            <a:ext cx="2468323" cy="2333749"/>
          </a:xfrm>
          <a:prstGeom prst="rect">
            <a:avLst/>
          </a:prstGeom>
          <a:noFill/>
          <a:ln w="28575">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5" name="TextBox 4">
            <a:extLst>
              <a:ext uri="{FF2B5EF4-FFF2-40B4-BE49-F238E27FC236}">
                <a16:creationId xmlns:a16="http://schemas.microsoft.com/office/drawing/2014/main" id="{2773BF1A-68A4-65E1-284C-AC14BF553BE6}"/>
              </a:ext>
            </a:extLst>
          </p:cNvPr>
          <p:cNvSpPr txBox="1"/>
          <p:nvPr/>
        </p:nvSpPr>
        <p:spPr>
          <a:xfrm>
            <a:off x="1419362" y="2100430"/>
            <a:ext cx="2438219" cy="2276008"/>
          </a:xfrm>
          <a:prstGeom prst="rect">
            <a:avLst/>
          </a:prstGeom>
          <a:noFill/>
        </p:spPr>
        <p:txBody>
          <a:bodyPr wrap="square" rtlCol="0">
            <a:spAutoFit/>
          </a:bodyPr>
          <a:lstStyle/>
          <a:p>
            <a:pPr marL="171450" lvl="1" indent="-171450" defTabSz="711200">
              <a:lnSpc>
                <a:spcPct val="110000"/>
              </a:lnSpc>
              <a:spcAft>
                <a:spcPts val="600"/>
              </a:spcAft>
              <a:buFont typeface="Arial" panose="020B0604020202020204" pitchFamily="34" charset="0"/>
              <a:buChar char="•"/>
            </a:pPr>
            <a:r>
              <a:rPr lang="en-CA" sz="1100" b="1">
                <a:latin typeface="+mj-lt"/>
              </a:rPr>
              <a:t>Population ageing </a:t>
            </a:r>
            <a:r>
              <a:rPr lang="en-CA" sz="1100">
                <a:latin typeface="+mj-lt"/>
              </a:rPr>
              <a:t>is putting downward pressure on labour force participation and labour force growth.</a:t>
            </a:r>
          </a:p>
          <a:p>
            <a:pPr marL="0" lvl="1" defTabSz="711200">
              <a:lnSpc>
                <a:spcPct val="110000"/>
              </a:lnSpc>
              <a:spcAft>
                <a:spcPts val="600"/>
              </a:spcAft>
            </a:pPr>
            <a:endParaRPr lang="en-CA" sz="800">
              <a:latin typeface="+mj-lt"/>
            </a:endParaRPr>
          </a:p>
          <a:p>
            <a:pPr marL="171450" lvl="1" indent="-171450" defTabSz="711200">
              <a:lnSpc>
                <a:spcPct val="110000"/>
              </a:lnSpc>
              <a:spcAft>
                <a:spcPts val="600"/>
              </a:spcAft>
              <a:buFont typeface="Arial" panose="020B0604020202020204" pitchFamily="34" charset="0"/>
              <a:buChar char="•"/>
            </a:pPr>
            <a:r>
              <a:rPr lang="en-CA" sz="1100" b="1">
                <a:latin typeface="+mj-lt"/>
              </a:rPr>
              <a:t>Immigration, </a:t>
            </a:r>
            <a:r>
              <a:rPr lang="en-CA" sz="1100">
                <a:latin typeface="+mj-lt"/>
              </a:rPr>
              <a:t>which has become the main driver of population growth, is modifying the structure of the population.</a:t>
            </a:r>
            <a:endParaRPr lang="en-CA" sz="1100">
              <a:latin typeface="+mj-lt"/>
              <a:cs typeface="Arial"/>
            </a:endParaRPr>
          </a:p>
          <a:p>
            <a:endParaRPr lang="en-CA"/>
          </a:p>
        </p:txBody>
      </p:sp>
      <p:sp>
        <p:nvSpPr>
          <p:cNvPr id="7" name="TextBox 6">
            <a:extLst>
              <a:ext uri="{FF2B5EF4-FFF2-40B4-BE49-F238E27FC236}">
                <a16:creationId xmlns:a16="http://schemas.microsoft.com/office/drawing/2014/main" id="{18EF63D3-F93B-E68B-0D76-481579BE163A}"/>
              </a:ext>
            </a:extLst>
          </p:cNvPr>
          <p:cNvSpPr txBox="1"/>
          <p:nvPr/>
        </p:nvSpPr>
        <p:spPr>
          <a:xfrm>
            <a:off x="4047224" y="2123671"/>
            <a:ext cx="2315802" cy="1939955"/>
          </a:xfrm>
          <a:prstGeom prst="rect">
            <a:avLst/>
          </a:prstGeom>
          <a:noFill/>
        </p:spPr>
        <p:txBody>
          <a:bodyPr wrap="square">
            <a:spAutoFit/>
          </a:bodyPr>
          <a:lstStyle/>
          <a:p>
            <a:pPr marL="285750" indent="-285750">
              <a:lnSpc>
                <a:spcPct val="110000"/>
              </a:lnSpc>
              <a:buFont typeface="Arial" panose="020B0604020202020204" pitchFamily="34" charset="0"/>
              <a:buChar char="•"/>
              <a:defRPr/>
            </a:pPr>
            <a:r>
              <a:rPr lang="en-CA" sz="1100">
                <a:latin typeface="+mj-lt"/>
              </a:rPr>
              <a:t>While adapting to and mitigating climate change has the potential to </a:t>
            </a:r>
            <a:r>
              <a:rPr lang="en-CA" sz="1100" b="1">
                <a:latin typeface="+mj-lt"/>
              </a:rPr>
              <a:t>create new occupations</a:t>
            </a:r>
            <a:r>
              <a:rPr lang="en-CA" sz="1100">
                <a:latin typeface="+mj-lt"/>
              </a:rPr>
              <a:t>, it will also </a:t>
            </a:r>
            <a:r>
              <a:rPr lang="en-CA" sz="1100" b="1">
                <a:latin typeface="+mj-lt"/>
              </a:rPr>
              <a:t>impact existing occupations </a:t>
            </a:r>
            <a:r>
              <a:rPr lang="en-CA" sz="1100">
                <a:latin typeface="+mj-lt"/>
              </a:rPr>
              <a:t>– through direct changes in work tasks or indirect effects stemming</a:t>
            </a:r>
            <a:r>
              <a:rPr lang="en-CA" sz="1100" b="1">
                <a:latin typeface="+mj-lt"/>
              </a:rPr>
              <a:t> </a:t>
            </a:r>
            <a:r>
              <a:rPr lang="en-CA" sz="1100">
                <a:latin typeface="+mj-lt"/>
              </a:rPr>
              <a:t>from shifts in industries and market demands.</a:t>
            </a:r>
            <a:endParaRPr lang="en-CA" sz="1100">
              <a:latin typeface="+mj-lt"/>
              <a:cs typeface="Arial"/>
            </a:endParaRPr>
          </a:p>
        </p:txBody>
      </p:sp>
      <p:sp>
        <p:nvSpPr>
          <p:cNvPr id="8" name="Rectangle 7">
            <a:extLst>
              <a:ext uri="{FF2B5EF4-FFF2-40B4-BE49-F238E27FC236}">
                <a16:creationId xmlns:a16="http://schemas.microsoft.com/office/drawing/2014/main" id="{78FC3C6B-86B4-09DC-94CC-364414C188FE}"/>
              </a:ext>
            </a:extLst>
          </p:cNvPr>
          <p:cNvSpPr/>
          <p:nvPr/>
        </p:nvSpPr>
        <p:spPr>
          <a:xfrm>
            <a:off x="3989654" y="2053306"/>
            <a:ext cx="2468323" cy="2313903"/>
          </a:xfrm>
          <a:prstGeom prst="rect">
            <a:avLst/>
          </a:prstGeom>
          <a:noFill/>
          <a:ln w="28575">
            <a:solidFill>
              <a:schemeClr val="accent4">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3" name="Rectangle 12">
            <a:extLst>
              <a:ext uri="{FF2B5EF4-FFF2-40B4-BE49-F238E27FC236}">
                <a16:creationId xmlns:a16="http://schemas.microsoft.com/office/drawing/2014/main" id="{011F2081-33F4-97A4-72EE-F642DCEAC4F3}"/>
              </a:ext>
            </a:extLst>
          </p:cNvPr>
          <p:cNvSpPr/>
          <p:nvPr/>
        </p:nvSpPr>
        <p:spPr>
          <a:xfrm>
            <a:off x="6617136" y="2084780"/>
            <a:ext cx="2354078" cy="2259217"/>
          </a:xfrm>
          <a:prstGeom prst="rect">
            <a:avLst/>
          </a:prstGeom>
          <a:noFill/>
          <a:ln w="28575">
            <a:solidFill>
              <a:schemeClr val="accent6">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9" name="TextBox 18">
            <a:extLst>
              <a:ext uri="{FF2B5EF4-FFF2-40B4-BE49-F238E27FC236}">
                <a16:creationId xmlns:a16="http://schemas.microsoft.com/office/drawing/2014/main" id="{BB7967FA-49CE-AD41-F4E5-0F39B43E2B25}"/>
              </a:ext>
            </a:extLst>
          </p:cNvPr>
          <p:cNvSpPr txBox="1"/>
          <p:nvPr/>
        </p:nvSpPr>
        <p:spPr>
          <a:xfrm>
            <a:off x="6666328" y="2123948"/>
            <a:ext cx="2354078" cy="1567545"/>
          </a:xfrm>
          <a:prstGeom prst="rect">
            <a:avLst/>
          </a:prstGeom>
          <a:noFill/>
        </p:spPr>
        <p:txBody>
          <a:bodyPr wrap="square">
            <a:spAutoFit/>
          </a:bodyPr>
          <a:lstStyle/>
          <a:p>
            <a:pPr marL="285750" lvl="1" indent="-285750">
              <a:lnSpc>
                <a:spcPct val="110000"/>
              </a:lnSpc>
              <a:spcBef>
                <a:spcPct val="0"/>
              </a:spcBef>
              <a:spcAft>
                <a:spcPts val="600"/>
              </a:spcAft>
              <a:buFont typeface="Arial" panose="020B0604020202020204" pitchFamily="34" charset="0"/>
              <a:buChar char="•"/>
              <a:defRPr/>
            </a:pPr>
            <a:r>
              <a:rPr lang="en-CA" sz="1100">
                <a:latin typeface="+mj-lt"/>
              </a:rPr>
              <a:t>Technological advancements, such as artificial intelligence, have the </a:t>
            </a:r>
            <a:r>
              <a:rPr lang="en-CA" sz="1100" b="1">
                <a:latin typeface="+mj-lt"/>
              </a:rPr>
              <a:t>potential to create significant disruptions in labour markets</a:t>
            </a:r>
            <a:r>
              <a:rPr lang="en-CA" sz="1100">
                <a:latin typeface="+mj-lt"/>
              </a:rPr>
              <a:t>, and are expected to bring about </a:t>
            </a:r>
            <a:r>
              <a:rPr lang="en-CA" sz="1100" b="1">
                <a:latin typeface="+mj-lt"/>
              </a:rPr>
              <a:t>significant changes in job roles and tasks</a:t>
            </a:r>
            <a:r>
              <a:rPr lang="en-CA" sz="1100">
                <a:latin typeface="+mj-lt"/>
              </a:rPr>
              <a:t>. </a:t>
            </a:r>
          </a:p>
        </p:txBody>
      </p:sp>
      <p:sp>
        <p:nvSpPr>
          <p:cNvPr id="21" name="TextBox 20">
            <a:extLst>
              <a:ext uri="{FF2B5EF4-FFF2-40B4-BE49-F238E27FC236}">
                <a16:creationId xmlns:a16="http://schemas.microsoft.com/office/drawing/2014/main" id="{AFCB183A-E769-5E10-E54D-14B1119AFE61}"/>
              </a:ext>
            </a:extLst>
          </p:cNvPr>
          <p:cNvSpPr txBox="1"/>
          <p:nvPr/>
        </p:nvSpPr>
        <p:spPr>
          <a:xfrm>
            <a:off x="9120077" y="2053307"/>
            <a:ext cx="2279002" cy="2313903"/>
          </a:xfrm>
          <a:prstGeom prst="rect">
            <a:avLst/>
          </a:prstGeom>
          <a:noFill/>
        </p:spPr>
        <p:txBody>
          <a:bodyPr wrap="square">
            <a:spAutoFit/>
          </a:bodyPr>
          <a:lstStyle/>
          <a:p>
            <a:pPr marL="285750" lvl="1" indent="-285750">
              <a:lnSpc>
                <a:spcPct val="110000"/>
              </a:lnSpc>
              <a:spcBef>
                <a:spcPct val="0"/>
              </a:spcBef>
              <a:spcAft>
                <a:spcPts val="600"/>
              </a:spcAft>
              <a:buFont typeface="Arial" panose="020B0604020202020204" pitchFamily="34" charset="0"/>
              <a:buChar char="•"/>
              <a:defRPr/>
            </a:pPr>
            <a:r>
              <a:rPr lang="en-CA" sz="1100">
                <a:latin typeface="+mj-lt"/>
              </a:rPr>
              <a:t>While </a:t>
            </a:r>
            <a:r>
              <a:rPr lang="en-CA" sz="1100" b="1">
                <a:latin typeface="+mj-lt"/>
              </a:rPr>
              <a:t>globalization </a:t>
            </a:r>
            <a:r>
              <a:rPr lang="en-CA" sz="1100">
                <a:latin typeface="+mj-lt"/>
              </a:rPr>
              <a:t>of labour markets</a:t>
            </a:r>
            <a:r>
              <a:rPr lang="fr-CA" sz="1100">
                <a:latin typeface="+mj-lt"/>
              </a:rPr>
              <a:t>/</a:t>
            </a:r>
            <a:r>
              <a:rPr lang="en-CA" sz="1100">
                <a:latin typeface="+mj-lt"/>
              </a:rPr>
              <a:t>economies enhances access to a mobile and skilled workforce, it also exposes economies to competitive pressures and external shocks.</a:t>
            </a:r>
          </a:p>
          <a:p>
            <a:pPr marL="285750" lvl="1" indent="-285750">
              <a:lnSpc>
                <a:spcPct val="110000"/>
              </a:lnSpc>
              <a:spcBef>
                <a:spcPct val="0"/>
              </a:spcBef>
              <a:spcAft>
                <a:spcPts val="600"/>
              </a:spcAft>
              <a:buFont typeface="Arial" panose="020B0604020202020204" pitchFamily="34" charset="0"/>
              <a:buChar char="•"/>
              <a:defRPr/>
            </a:pPr>
            <a:endParaRPr lang="en-CA" sz="200">
              <a:latin typeface="+mj-lt"/>
            </a:endParaRPr>
          </a:p>
          <a:p>
            <a:pPr marL="285750" lvl="1" indent="-285750">
              <a:lnSpc>
                <a:spcPct val="110000"/>
              </a:lnSpc>
              <a:spcBef>
                <a:spcPct val="0"/>
              </a:spcBef>
              <a:spcAft>
                <a:spcPts val="600"/>
              </a:spcAft>
              <a:buFont typeface="Arial" panose="020B0604020202020204" pitchFamily="34" charset="0"/>
              <a:buChar char="•"/>
              <a:defRPr/>
            </a:pPr>
            <a:r>
              <a:rPr lang="en-CA" sz="1100" b="1">
                <a:latin typeface="+mj-lt"/>
              </a:rPr>
              <a:t>Deglobalization</a:t>
            </a:r>
            <a:r>
              <a:rPr lang="en-CA" sz="1100">
                <a:latin typeface="+mj-lt"/>
              </a:rPr>
              <a:t> may see major economies become more protectionist, impacting global trade patterns.</a:t>
            </a:r>
          </a:p>
        </p:txBody>
      </p:sp>
      <p:sp>
        <p:nvSpPr>
          <p:cNvPr id="22" name="Rectangle 21">
            <a:extLst>
              <a:ext uri="{FF2B5EF4-FFF2-40B4-BE49-F238E27FC236}">
                <a16:creationId xmlns:a16="http://schemas.microsoft.com/office/drawing/2014/main" id="{C23DCFD2-3675-1D05-B251-144649D1852B}"/>
              </a:ext>
            </a:extLst>
          </p:cNvPr>
          <p:cNvSpPr/>
          <p:nvPr/>
        </p:nvSpPr>
        <p:spPr>
          <a:xfrm>
            <a:off x="9103287" y="2033461"/>
            <a:ext cx="2354078" cy="2333749"/>
          </a:xfrm>
          <a:prstGeom prst="rect">
            <a:avLst/>
          </a:prstGeom>
          <a:noFill/>
          <a:ln w="28575">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8" name="TextBox 27">
            <a:extLst>
              <a:ext uri="{FF2B5EF4-FFF2-40B4-BE49-F238E27FC236}">
                <a16:creationId xmlns:a16="http://schemas.microsoft.com/office/drawing/2014/main" id="{ADF2C3E3-FC3F-4FE1-1B60-402E32185997}"/>
              </a:ext>
            </a:extLst>
          </p:cNvPr>
          <p:cNvSpPr txBox="1"/>
          <p:nvPr/>
        </p:nvSpPr>
        <p:spPr>
          <a:xfrm flipH="1">
            <a:off x="344643" y="1362970"/>
            <a:ext cx="477054" cy="2220835"/>
          </a:xfrm>
          <a:prstGeom prst="rect">
            <a:avLst/>
          </a:prstGeom>
          <a:noFill/>
        </p:spPr>
        <p:txBody>
          <a:bodyPr vert="vert270" wrap="square" rtlCol="0">
            <a:spAutoFit/>
          </a:bodyPr>
          <a:lstStyle/>
          <a:p>
            <a:r>
              <a:rPr lang="en-CA" sz="1900" b="1"/>
              <a:t>Megatrends</a:t>
            </a:r>
          </a:p>
        </p:txBody>
      </p:sp>
      <p:pic>
        <p:nvPicPr>
          <p:cNvPr id="30" name="Graphic 29" descr="Add with solid fill">
            <a:extLst>
              <a:ext uri="{FF2B5EF4-FFF2-40B4-BE49-F238E27FC236}">
                <a16:creationId xmlns:a16="http://schemas.microsoft.com/office/drawing/2014/main" id="{BF57CFE6-F057-798E-07B3-1CBCABF561C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761196" y="4787731"/>
            <a:ext cx="943093" cy="943093"/>
          </a:xfrm>
          <a:prstGeom prst="rect">
            <a:avLst/>
          </a:prstGeom>
        </p:spPr>
      </p:pic>
      <p:sp>
        <p:nvSpPr>
          <p:cNvPr id="31" name="TextBox 30">
            <a:extLst>
              <a:ext uri="{FF2B5EF4-FFF2-40B4-BE49-F238E27FC236}">
                <a16:creationId xmlns:a16="http://schemas.microsoft.com/office/drawing/2014/main" id="{47346700-B701-8AD3-ECAC-E0AD13CD4F2A}"/>
              </a:ext>
            </a:extLst>
          </p:cNvPr>
          <p:cNvSpPr txBox="1"/>
          <p:nvPr/>
        </p:nvSpPr>
        <p:spPr>
          <a:xfrm>
            <a:off x="2908570" y="4773274"/>
            <a:ext cx="5168815" cy="369332"/>
          </a:xfrm>
          <a:prstGeom prst="rect">
            <a:avLst/>
          </a:prstGeom>
          <a:noFill/>
        </p:spPr>
        <p:txBody>
          <a:bodyPr wrap="square" lIns="91440" tIns="45720" rIns="91440" bIns="45720" rtlCol="0" anchor="t">
            <a:spAutoFit/>
          </a:bodyPr>
          <a:lstStyle/>
          <a:p>
            <a:r>
              <a:rPr lang="en-CA" b="1"/>
              <a:t>Key domestic challenges related to training</a:t>
            </a:r>
          </a:p>
        </p:txBody>
      </p:sp>
      <p:pic>
        <p:nvPicPr>
          <p:cNvPr id="32" name="Graphic 31" descr="Chevron arrows with solid fill">
            <a:extLst>
              <a:ext uri="{FF2B5EF4-FFF2-40B4-BE49-F238E27FC236}">
                <a16:creationId xmlns:a16="http://schemas.microsoft.com/office/drawing/2014/main" id="{2EE716E6-F770-EF5E-CDDE-6B376C08518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177794" y="5190909"/>
            <a:ext cx="638313" cy="572053"/>
          </a:xfrm>
          <a:prstGeom prst="rect">
            <a:avLst/>
          </a:prstGeom>
        </p:spPr>
      </p:pic>
      <p:sp>
        <p:nvSpPr>
          <p:cNvPr id="33" name="TextBox 32">
            <a:extLst>
              <a:ext uri="{FF2B5EF4-FFF2-40B4-BE49-F238E27FC236}">
                <a16:creationId xmlns:a16="http://schemas.microsoft.com/office/drawing/2014/main" id="{498A0966-7F30-0C7C-B066-57F9C42015FE}"/>
              </a:ext>
            </a:extLst>
          </p:cNvPr>
          <p:cNvSpPr txBox="1"/>
          <p:nvPr/>
        </p:nvSpPr>
        <p:spPr>
          <a:xfrm>
            <a:off x="3857581" y="5222583"/>
            <a:ext cx="3661900" cy="646331"/>
          </a:xfrm>
          <a:prstGeom prst="rect">
            <a:avLst/>
          </a:prstGeom>
          <a:noFill/>
        </p:spPr>
        <p:txBody>
          <a:bodyPr wrap="square" lIns="91440" tIns="45720" rIns="91440" bIns="45720" rtlCol="0" anchor="t">
            <a:spAutoFit/>
          </a:bodyPr>
          <a:lstStyle/>
          <a:p>
            <a:r>
              <a:rPr lang="en-CA"/>
              <a:t>Federal &amp; Provincial/Territorial (P/T) misalignment</a:t>
            </a:r>
          </a:p>
        </p:txBody>
      </p:sp>
      <p:pic>
        <p:nvPicPr>
          <p:cNvPr id="34" name="Graphic 33" descr="Chevron arrows with solid fill">
            <a:extLst>
              <a:ext uri="{FF2B5EF4-FFF2-40B4-BE49-F238E27FC236}">
                <a16:creationId xmlns:a16="http://schemas.microsoft.com/office/drawing/2014/main" id="{C2C46503-A6C6-4654-3745-7886FDFEA47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843367" y="5137225"/>
            <a:ext cx="638313" cy="572053"/>
          </a:xfrm>
          <a:prstGeom prst="rect">
            <a:avLst/>
          </a:prstGeom>
        </p:spPr>
      </p:pic>
      <p:sp>
        <p:nvSpPr>
          <p:cNvPr id="35" name="TextBox 34">
            <a:extLst>
              <a:ext uri="{FF2B5EF4-FFF2-40B4-BE49-F238E27FC236}">
                <a16:creationId xmlns:a16="http://schemas.microsoft.com/office/drawing/2014/main" id="{B3672A19-9416-4997-D409-C1F504481D32}"/>
              </a:ext>
            </a:extLst>
          </p:cNvPr>
          <p:cNvSpPr txBox="1"/>
          <p:nvPr/>
        </p:nvSpPr>
        <p:spPr>
          <a:xfrm>
            <a:off x="8599854" y="5238585"/>
            <a:ext cx="3661900" cy="369332"/>
          </a:xfrm>
          <a:prstGeom prst="rect">
            <a:avLst/>
          </a:prstGeom>
          <a:noFill/>
        </p:spPr>
        <p:txBody>
          <a:bodyPr wrap="square" rtlCol="0">
            <a:spAutoFit/>
          </a:bodyPr>
          <a:lstStyle/>
          <a:p>
            <a:r>
              <a:rPr lang="en-CA"/>
              <a:t>Low productivity growth</a:t>
            </a:r>
          </a:p>
        </p:txBody>
      </p:sp>
      <p:sp>
        <p:nvSpPr>
          <p:cNvPr id="46" name="Rectangle 45">
            <a:extLst>
              <a:ext uri="{FF2B5EF4-FFF2-40B4-BE49-F238E27FC236}">
                <a16:creationId xmlns:a16="http://schemas.microsoft.com/office/drawing/2014/main" id="{ED529D5E-2885-55B4-5930-7A9F6C2A02F6}"/>
              </a:ext>
            </a:extLst>
          </p:cNvPr>
          <p:cNvSpPr/>
          <p:nvPr/>
        </p:nvSpPr>
        <p:spPr>
          <a:xfrm>
            <a:off x="829440" y="1794092"/>
            <a:ext cx="50027" cy="222083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7" name="Arrow: Right 46">
            <a:extLst>
              <a:ext uri="{FF2B5EF4-FFF2-40B4-BE49-F238E27FC236}">
                <a16:creationId xmlns:a16="http://schemas.microsoft.com/office/drawing/2014/main" id="{B794570F-88CD-1DFD-903E-1ED52C95E1C8}"/>
              </a:ext>
            </a:extLst>
          </p:cNvPr>
          <p:cNvSpPr/>
          <p:nvPr/>
        </p:nvSpPr>
        <p:spPr>
          <a:xfrm>
            <a:off x="836353" y="1759001"/>
            <a:ext cx="393972" cy="131119"/>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9" name="Arrow: Right 48">
            <a:extLst>
              <a:ext uri="{FF2B5EF4-FFF2-40B4-BE49-F238E27FC236}">
                <a16:creationId xmlns:a16="http://schemas.microsoft.com/office/drawing/2014/main" id="{DF55514A-856D-7477-D88E-6E1D5C322431}"/>
              </a:ext>
            </a:extLst>
          </p:cNvPr>
          <p:cNvSpPr/>
          <p:nvPr/>
        </p:nvSpPr>
        <p:spPr>
          <a:xfrm>
            <a:off x="836353" y="3929053"/>
            <a:ext cx="393972" cy="131119"/>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730097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E86C063-E22E-2E4C-A523-54089486E38F}" type="slidenum">
              <a:rPr lang="en-US" smtClean="0"/>
              <a:t>6</a:t>
            </a:fld>
            <a:endParaRPr lang="en-US"/>
          </a:p>
        </p:txBody>
      </p:sp>
      <p:sp>
        <p:nvSpPr>
          <p:cNvPr id="23" name="Title 1">
            <a:extLst>
              <a:ext uri="{FF2B5EF4-FFF2-40B4-BE49-F238E27FC236}">
                <a16:creationId xmlns:a16="http://schemas.microsoft.com/office/drawing/2014/main" id="{EBA393C9-026B-B008-B80F-2D8A568600E6}"/>
              </a:ext>
            </a:extLst>
          </p:cNvPr>
          <p:cNvSpPr>
            <a:spLocks noGrp="1"/>
          </p:cNvSpPr>
          <p:nvPr>
            <p:ph type="title"/>
          </p:nvPr>
        </p:nvSpPr>
        <p:spPr>
          <a:xfrm>
            <a:off x="626325" y="329997"/>
            <a:ext cx="10848963" cy="750887"/>
          </a:xfrm>
        </p:spPr>
        <p:txBody>
          <a:bodyPr>
            <a:noAutofit/>
          </a:bodyPr>
          <a:lstStyle/>
          <a:p>
            <a:r>
              <a:rPr lang="en-CA" sz="2000">
                <a:latin typeface="Arial" panose="020B0604020202020204" pitchFamily="34" charset="0"/>
                <a:cs typeface="Arial" panose="020B0604020202020204" pitchFamily="34" charset="0"/>
              </a:rPr>
              <a:t>I</a:t>
            </a:r>
            <a:r>
              <a:rPr lang="en-CA" sz="2000" b="1">
                <a:latin typeface="Arial" panose="020B0604020202020204" pitchFamily="34" charset="0"/>
                <a:cs typeface="Arial" panose="020B0604020202020204" pitchFamily="34" charset="0"/>
              </a:rPr>
              <a:t>ndividuals need a higher level of education and a broader mix of skills in order to succeed in the labour market of today and tomorrow</a:t>
            </a:r>
          </a:p>
        </p:txBody>
      </p:sp>
      <p:sp>
        <p:nvSpPr>
          <p:cNvPr id="15" name="TextBox 14">
            <a:extLst>
              <a:ext uri="{FF2B5EF4-FFF2-40B4-BE49-F238E27FC236}">
                <a16:creationId xmlns:a16="http://schemas.microsoft.com/office/drawing/2014/main" id="{C6F52AB5-3C61-D7FE-778A-8D4B39ABA088}"/>
              </a:ext>
            </a:extLst>
          </p:cNvPr>
          <p:cNvSpPr txBox="1"/>
          <p:nvPr/>
        </p:nvSpPr>
        <p:spPr>
          <a:xfrm>
            <a:off x="1716522" y="1405057"/>
            <a:ext cx="9568108" cy="1015663"/>
          </a:xfrm>
          <a:prstGeom prst="rect">
            <a:avLst/>
          </a:prstGeom>
          <a:noFill/>
          <a:ln w="28575">
            <a:solidFill>
              <a:schemeClr val="accent2">
                <a:lumMod val="40000"/>
                <a:lumOff val="60000"/>
              </a:schemeClr>
            </a:solidFill>
          </a:ln>
        </p:spPr>
        <p:txBody>
          <a:bodyPr wrap="square" lIns="91440" tIns="45720" rIns="91440" bIns="45720" rtlCol="0" anchor="t">
            <a:spAutoFit/>
          </a:bodyPr>
          <a:lstStyle/>
          <a:p>
            <a:r>
              <a:rPr lang="en-CA" sz="1500" b="1">
                <a:latin typeface="Arial"/>
                <a:cs typeface="Arial"/>
              </a:rPr>
              <a:t>Foundational skills </a:t>
            </a:r>
            <a:r>
              <a:rPr lang="en-CA" sz="1500">
                <a:latin typeface="Arial"/>
                <a:cs typeface="Arial"/>
              </a:rPr>
              <a:t>– </a:t>
            </a:r>
            <a:r>
              <a:rPr lang="en-CA" sz="1500" u="sng">
                <a:latin typeface="Arial"/>
                <a:cs typeface="Arial"/>
              </a:rPr>
              <a:t>prerequisites to building higher level of skills</a:t>
            </a:r>
            <a:r>
              <a:rPr lang="en-CA" sz="1500">
                <a:latin typeface="Arial"/>
                <a:cs typeface="Arial"/>
              </a:rPr>
              <a:t>. Includes reading, numeracy, and writing.</a:t>
            </a:r>
            <a:endParaRPr lang="en-CA" sz="1500">
              <a:latin typeface="Arial" panose="020B0604020202020204" pitchFamily="34" charset="0"/>
              <a:cs typeface="Arial" panose="020B0604020202020204" pitchFamily="34" charset="0"/>
            </a:endParaRPr>
          </a:p>
          <a:p>
            <a:endParaRPr lang="en-CA" sz="1500">
              <a:latin typeface="Arial" panose="020B0604020202020204" pitchFamily="34" charset="0"/>
              <a:cs typeface="Arial" panose="020B0604020202020204" pitchFamily="34" charset="0"/>
            </a:endParaRPr>
          </a:p>
          <a:p>
            <a:pPr marL="742950" lvl="1" indent="-285750">
              <a:buFont typeface="Wingdings" panose="020B0604020202020204" pitchFamily="34" charset="0"/>
              <a:buChar char="Ø"/>
            </a:pPr>
            <a:r>
              <a:rPr lang="en-CA" sz="1500">
                <a:latin typeface="Arial"/>
                <a:cs typeface="Arial"/>
              </a:rPr>
              <a:t>Digital skills</a:t>
            </a:r>
            <a:r>
              <a:rPr lang="en-CA" sz="1500" b="1">
                <a:latin typeface="Arial"/>
                <a:cs typeface="Arial"/>
              </a:rPr>
              <a:t> </a:t>
            </a:r>
            <a:r>
              <a:rPr lang="en-CA" sz="1500">
                <a:latin typeface="Arial"/>
                <a:cs typeface="Arial"/>
              </a:rPr>
              <a:t>– advances in digital technologies will require the labour force to have a baseline of digital literacy. New technologies, such as AI, may also influence the demand for skills in unpredictable ways.</a:t>
            </a:r>
          </a:p>
        </p:txBody>
      </p:sp>
      <p:sp>
        <p:nvSpPr>
          <p:cNvPr id="2" name="TextBox 1">
            <a:extLst>
              <a:ext uri="{FF2B5EF4-FFF2-40B4-BE49-F238E27FC236}">
                <a16:creationId xmlns:a16="http://schemas.microsoft.com/office/drawing/2014/main" id="{DD08AC94-137C-FC6F-1B72-9D6147B1B087}"/>
              </a:ext>
            </a:extLst>
          </p:cNvPr>
          <p:cNvSpPr txBox="1"/>
          <p:nvPr/>
        </p:nvSpPr>
        <p:spPr>
          <a:xfrm>
            <a:off x="497460" y="5303450"/>
            <a:ext cx="11197080" cy="761747"/>
          </a:xfrm>
          <a:prstGeom prst="rect">
            <a:avLst/>
          </a:prstGeom>
          <a:noFill/>
        </p:spPr>
        <p:txBody>
          <a:bodyPr wrap="square" lIns="91440" tIns="45720" rIns="91440" bIns="45720" rtlCol="0" anchor="t">
            <a:spAutoFit/>
          </a:bodyPr>
          <a:lstStyle/>
          <a:p>
            <a:pPr algn="ctr"/>
            <a:r>
              <a:rPr lang="en-CA" sz="1450" b="1" i="1"/>
              <a:t>Moving forward, there is likely to be more frequent changes to the type and mix of skills in demand. Training, learning and skills development will play an important role in ensuring Canadians are well-equipped with the right skills needed to maximize their labour market outcomes.</a:t>
            </a:r>
            <a:endParaRPr lang="en-US"/>
          </a:p>
        </p:txBody>
      </p:sp>
      <p:sp>
        <p:nvSpPr>
          <p:cNvPr id="4" name="TextBox 3">
            <a:extLst>
              <a:ext uri="{FF2B5EF4-FFF2-40B4-BE49-F238E27FC236}">
                <a16:creationId xmlns:a16="http://schemas.microsoft.com/office/drawing/2014/main" id="{F618B73A-BD4F-0170-80CE-0DFEDDBACE67}"/>
              </a:ext>
            </a:extLst>
          </p:cNvPr>
          <p:cNvSpPr txBox="1"/>
          <p:nvPr/>
        </p:nvSpPr>
        <p:spPr>
          <a:xfrm>
            <a:off x="615916" y="6443784"/>
            <a:ext cx="10402231" cy="338554"/>
          </a:xfrm>
          <a:prstGeom prst="rect">
            <a:avLst/>
          </a:prstGeom>
          <a:noFill/>
        </p:spPr>
        <p:txBody>
          <a:bodyPr wrap="square" rtlCol="0">
            <a:spAutoFit/>
          </a:bodyPr>
          <a:lstStyle/>
          <a:p>
            <a:r>
              <a:rPr lang="en-CA" sz="800">
                <a:effectLst/>
                <a:latin typeface="+mj-lt"/>
                <a:ea typeface="Calibri" panose="020F0502020204030204" pitchFamily="34" charset="0"/>
                <a:cs typeface="Times New Roman" panose="02020603050405020304" pitchFamily="18" charset="0"/>
              </a:rPr>
              <a:t>Sources, including but not limited to: Labour Force Survey, 2019 (Statistics Canada); Canadian Occupational Projection System, 2019 (ESDC); Canadian Occupational Projection System, 2022 (ESDC); Skills Outlook 2021: Learning for Life (OECD).</a:t>
            </a:r>
            <a:endParaRPr lang="en-CA" sz="800">
              <a:latin typeface="+mj-lt"/>
            </a:endParaRPr>
          </a:p>
        </p:txBody>
      </p:sp>
      <p:pic>
        <p:nvPicPr>
          <p:cNvPr id="6" name="Graphic 5" descr="Circle with left arrow outline">
            <a:extLst>
              <a:ext uri="{FF2B5EF4-FFF2-40B4-BE49-F238E27FC236}">
                <a16:creationId xmlns:a16="http://schemas.microsoft.com/office/drawing/2014/main" id="{3403EDF7-FD3F-44BB-63C0-82396315A7B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7687" y="1654628"/>
            <a:ext cx="544286" cy="522515"/>
          </a:xfrm>
          <a:prstGeom prst="rect">
            <a:avLst/>
          </a:prstGeom>
        </p:spPr>
      </p:pic>
      <p:pic>
        <p:nvPicPr>
          <p:cNvPr id="8" name="Graphic 7" descr="Circle with left arrow outline">
            <a:extLst>
              <a:ext uri="{FF2B5EF4-FFF2-40B4-BE49-F238E27FC236}">
                <a16:creationId xmlns:a16="http://schemas.microsoft.com/office/drawing/2014/main" id="{F052858F-6935-EF19-FF8B-C023162EFA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7687" y="2743199"/>
            <a:ext cx="544286" cy="522515"/>
          </a:xfrm>
          <a:prstGeom prst="rect">
            <a:avLst/>
          </a:prstGeom>
        </p:spPr>
      </p:pic>
      <p:sp>
        <p:nvSpPr>
          <p:cNvPr id="9" name="TextBox 8">
            <a:extLst>
              <a:ext uri="{FF2B5EF4-FFF2-40B4-BE49-F238E27FC236}">
                <a16:creationId xmlns:a16="http://schemas.microsoft.com/office/drawing/2014/main" id="{9F8F0665-E79B-CA30-6DFF-4B747DB9817B}"/>
              </a:ext>
            </a:extLst>
          </p:cNvPr>
          <p:cNvSpPr txBox="1"/>
          <p:nvPr/>
        </p:nvSpPr>
        <p:spPr>
          <a:xfrm>
            <a:off x="1719943" y="2740478"/>
            <a:ext cx="9578067" cy="553998"/>
          </a:xfrm>
          <a:prstGeom prst="rect">
            <a:avLst/>
          </a:prstGeom>
          <a:noFill/>
          <a:ln w="28575">
            <a:solidFill>
              <a:schemeClr val="accent3">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00" b="1">
                <a:cs typeface="Segoe UI"/>
              </a:rPr>
              <a:t>Soft skills </a:t>
            </a:r>
            <a:r>
              <a:rPr lang="en-CA" sz="1500">
                <a:cs typeface="Segoe UI"/>
              </a:rPr>
              <a:t>(non-cognitive/interpersonal skills) – encompasses a range of social, emotional, and personal capacities, such as communication, managing tasks, reliance, and adaptability.​</a:t>
            </a:r>
          </a:p>
        </p:txBody>
      </p:sp>
      <p:sp>
        <p:nvSpPr>
          <p:cNvPr id="12" name="TextBox 11">
            <a:extLst>
              <a:ext uri="{FF2B5EF4-FFF2-40B4-BE49-F238E27FC236}">
                <a16:creationId xmlns:a16="http://schemas.microsoft.com/office/drawing/2014/main" id="{AA4D016B-F390-26B7-6266-6962E1645844}"/>
              </a:ext>
            </a:extLst>
          </p:cNvPr>
          <p:cNvSpPr txBox="1"/>
          <p:nvPr/>
        </p:nvSpPr>
        <p:spPr>
          <a:xfrm>
            <a:off x="1725385" y="3653517"/>
            <a:ext cx="9387566" cy="553998"/>
          </a:xfrm>
          <a:prstGeom prst="rect">
            <a:avLst/>
          </a:prstGeom>
          <a:noFill/>
          <a:ln w="28575">
            <a:solidFill>
              <a:schemeClr val="bg2">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00" b="1"/>
              <a:t>Professional &amp; technical skills </a:t>
            </a:r>
            <a:r>
              <a:rPr lang="en-CA" sz="1500"/>
              <a:t>(skills/knowledge that reflect a solid theoretical and/or practical understanding of the subject matter).</a:t>
            </a:r>
            <a:endParaRPr lang="en-US" sz="1500">
              <a:cs typeface="Arial"/>
            </a:endParaRPr>
          </a:p>
        </p:txBody>
      </p:sp>
      <p:pic>
        <p:nvPicPr>
          <p:cNvPr id="13" name="Graphic 12" descr="Circle with left arrow outline">
            <a:extLst>
              <a:ext uri="{FF2B5EF4-FFF2-40B4-BE49-F238E27FC236}">
                <a16:creationId xmlns:a16="http://schemas.microsoft.com/office/drawing/2014/main" id="{1DD8D9B2-8262-FBC7-C3FF-EC7DC3B6AFB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7687" y="3657599"/>
            <a:ext cx="544286" cy="522515"/>
          </a:xfrm>
          <a:prstGeom prst="rect">
            <a:avLst/>
          </a:prstGeom>
        </p:spPr>
      </p:pic>
      <p:sp>
        <p:nvSpPr>
          <p:cNvPr id="14" name="TextBox 13">
            <a:extLst>
              <a:ext uri="{FF2B5EF4-FFF2-40B4-BE49-F238E27FC236}">
                <a16:creationId xmlns:a16="http://schemas.microsoft.com/office/drawing/2014/main" id="{77D7E3E8-97D1-B7DF-D47E-C31CC13C6ADB}"/>
              </a:ext>
            </a:extLst>
          </p:cNvPr>
          <p:cNvSpPr txBox="1"/>
          <p:nvPr/>
        </p:nvSpPr>
        <p:spPr>
          <a:xfrm>
            <a:off x="1771649" y="4517570"/>
            <a:ext cx="9437913" cy="553998"/>
          </a:xfrm>
          <a:prstGeom prst="rect">
            <a:avLst/>
          </a:prstGeom>
          <a:noFill/>
          <a:ln w="28575">
            <a:solidFill>
              <a:schemeClr val="accent5">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00" b="1"/>
              <a:t>Job-specific skills </a:t>
            </a:r>
            <a:r>
              <a:rPr lang="en-CA" sz="1500"/>
              <a:t>(skills reflecting domain-based knowledge) </a:t>
            </a:r>
            <a:r>
              <a:rPr lang="en-CA" sz="1500">
                <a:cs typeface="Arial"/>
              </a:rPr>
              <a:t>–</a:t>
            </a:r>
            <a:r>
              <a:rPr lang="en-CA" sz="1500"/>
              <a:t> used in particular jobs across the economy, e.g., new "green" skills.</a:t>
            </a:r>
            <a:endParaRPr lang="en-CA" sz="1500">
              <a:cs typeface="Arial"/>
            </a:endParaRPr>
          </a:p>
        </p:txBody>
      </p:sp>
      <p:pic>
        <p:nvPicPr>
          <p:cNvPr id="16" name="Graphic 15" descr="Circle with left arrow outline">
            <a:extLst>
              <a:ext uri="{FF2B5EF4-FFF2-40B4-BE49-F238E27FC236}">
                <a16:creationId xmlns:a16="http://schemas.microsoft.com/office/drawing/2014/main" id="{329F0C24-FBE5-01AB-8B13-3C0032174E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7687" y="4550227"/>
            <a:ext cx="544286" cy="522515"/>
          </a:xfrm>
          <a:prstGeom prst="rect">
            <a:avLst/>
          </a:prstGeom>
        </p:spPr>
      </p:pic>
    </p:spTree>
    <p:extLst>
      <p:ext uri="{BB962C8B-B14F-4D97-AF65-F5344CB8AC3E}">
        <p14:creationId xmlns:p14="http://schemas.microsoft.com/office/powerpoint/2010/main" val="26483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6983" y="985522"/>
            <a:ext cx="9384144" cy="4525963"/>
          </a:xfrm>
        </p:spPr>
        <p:txBody>
          <a:bodyPr vert="horz" lIns="91440" tIns="45720" rIns="91440" bIns="45720" rtlCol="0" anchor="t">
            <a:normAutofit/>
          </a:bodyPr>
          <a:lstStyle/>
          <a:p>
            <a:pPr marL="0" indent="0">
              <a:buNone/>
            </a:pPr>
            <a:endParaRPr lang="fr-CA" sz="3600"/>
          </a:p>
          <a:p>
            <a:pPr marL="0" indent="0" algn="ctr">
              <a:buNone/>
            </a:pPr>
            <a:endParaRPr lang="fr-CA" sz="3600"/>
          </a:p>
          <a:p>
            <a:pPr marL="0" indent="0" algn="ctr">
              <a:buNone/>
            </a:pPr>
            <a:r>
              <a:rPr lang="en-CA" sz="3600" b="1"/>
              <a:t>2. What is Adult Learning and Training, who are the key stakeholders, and </a:t>
            </a:r>
            <a:br>
              <a:rPr lang="en-CA" sz="3600" b="1"/>
            </a:br>
            <a:r>
              <a:rPr lang="en-CA" sz="3600" b="1"/>
              <a:t>why is it important?</a:t>
            </a:r>
          </a:p>
          <a:p>
            <a:pPr marL="0" indent="0" algn="ctr">
              <a:buNone/>
            </a:pPr>
            <a:endParaRPr lang="fr-CA" sz="3600" b="1"/>
          </a:p>
        </p:txBody>
      </p:sp>
      <p:sp>
        <p:nvSpPr>
          <p:cNvPr id="4" name="Slide Number Placeholder 3"/>
          <p:cNvSpPr>
            <a:spLocks noGrp="1"/>
          </p:cNvSpPr>
          <p:nvPr>
            <p:ph type="sldNum" sz="quarter" idx="12"/>
          </p:nvPr>
        </p:nvSpPr>
        <p:spPr/>
        <p:txBody>
          <a:bodyPr/>
          <a:lstStyle/>
          <a:p>
            <a:fld id="{2E86C063-E22E-2E4C-A523-54089486E38F}" type="slidenum">
              <a:rPr lang="en-US" smtClean="0"/>
              <a:t>7</a:t>
            </a:fld>
            <a:endParaRPr lang="en-US"/>
          </a:p>
        </p:txBody>
      </p:sp>
    </p:spTree>
    <p:extLst>
      <p:ext uri="{BB962C8B-B14F-4D97-AF65-F5344CB8AC3E}">
        <p14:creationId xmlns:p14="http://schemas.microsoft.com/office/powerpoint/2010/main" val="3911684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584703-ED2E-3A81-619B-7AAAF46015D4}"/>
              </a:ext>
            </a:extLst>
          </p:cNvPr>
          <p:cNvSpPr/>
          <p:nvPr/>
        </p:nvSpPr>
        <p:spPr>
          <a:xfrm>
            <a:off x="783771" y="1121229"/>
            <a:ext cx="9797144" cy="740229"/>
          </a:xfrm>
          <a:prstGeom prst="rect">
            <a:avLst/>
          </a:prstGeom>
          <a:solidFill>
            <a:schemeClr val="accent4">
              <a:lumMod val="20000"/>
              <a:lumOff val="80000"/>
            </a:schemeClr>
          </a:solidFill>
          <a:ln>
            <a:solidFill>
              <a:schemeClr val="accent4">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08E51D-82A0-1237-3C60-7C3065BFA3D7}"/>
              </a:ext>
            </a:extLst>
          </p:cNvPr>
          <p:cNvSpPr>
            <a:spLocks noGrp="1"/>
          </p:cNvSpPr>
          <p:nvPr>
            <p:ph type="title"/>
          </p:nvPr>
        </p:nvSpPr>
        <p:spPr>
          <a:xfrm>
            <a:off x="609600" y="144009"/>
            <a:ext cx="10972800" cy="1143000"/>
          </a:xfrm>
        </p:spPr>
        <p:txBody>
          <a:bodyPr>
            <a:normAutofit/>
          </a:bodyPr>
          <a:lstStyle/>
          <a:p>
            <a:r>
              <a:rPr lang="en-US" sz="2000"/>
              <a:t> Who is an "adult" and "adult learner"?</a:t>
            </a:r>
          </a:p>
        </p:txBody>
      </p:sp>
      <p:sp>
        <p:nvSpPr>
          <p:cNvPr id="3" name="Content Placeholder 2">
            <a:extLst>
              <a:ext uri="{FF2B5EF4-FFF2-40B4-BE49-F238E27FC236}">
                <a16:creationId xmlns:a16="http://schemas.microsoft.com/office/drawing/2014/main" id="{66D53C4A-C453-706B-644B-7F50DFA7114F}"/>
              </a:ext>
            </a:extLst>
          </p:cNvPr>
          <p:cNvSpPr>
            <a:spLocks noGrp="1"/>
          </p:cNvSpPr>
          <p:nvPr>
            <p:ph idx="1"/>
          </p:nvPr>
        </p:nvSpPr>
        <p:spPr>
          <a:xfrm>
            <a:off x="782351" y="1239079"/>
            <a:ext cx="9805570" cy="743539"/>
          </a:xfrm>
        </p:spPr>
        <p:txBody>
          <a:bodyPr vert="horz" lIns="91440" tIns="45720" rIns="91440" bIns="45720" rtlCol="0" anchor="t">
            <a:noAutofit/>
          </a:bodyPr>
          <a:lstStyle/>
          <a:p>
            <a:pPr marL="0" indent="0">
              <a:spcBef>
                <a:spcPts val="1400"/>
              </a:spcBef>
              <a:buNone/>
            </a:pPr>
            <a:r>
              <a:rPr lang="en-US" sz="1550" b="1">
                <a:cs typeface="Arial"/>
              </a:rPr>
              <a:t>This deck will employ the same parameters of adults and adult learners used by the OECD in their </a:t>
            </a:r>
            <a:r>
              <a:rPr lang="en-US" sz="1550" b="1" err="1">
                <a:cs typeface="Arial"/>
              </a:rPr>
              <a:t>Programme</a:t>
            </a:r>
            <a:r>
              <a:rPr lang="en-US" sz="1550" b="1">
                <a:cs typeface="Arial"/>
              </a:rPr>
              <a:t> for the International Assessment of Adult Competencies (PIAAC).</a:t>
            </a:r>
            <a:endParaRPr lang="en-CA" sz="1550" b="1">
              <a:cs typeface="Arial"/>
            </a:endParaRPr>
          </a:p>
          <a:p>
            <a:pPr>
              <a:lnSpc>
                <a:spcPct val="125000"/>
              </a:lnSpc>
              <a:spcBef>
                <a:spcPts val="1400"/>
              </a:spcBef>
            </a:pPr>
            <a:endParaRPr lang="en-CA" sz="1500">
              <a:cs typeface="Arial"/>
            </a:endParaRPr>
          </a:p>
          <a:p>
            <a:pPr marL="228600" indent="-228600">
              <a:spcBef>
                <a:spcPts val="0"/>
              </a:spcBef>
              <a:buFont typeface="Courier New,monospace"/>
            </a:pPr>
            <a:endParaRPr lang="en-US" sz="1600">
              <a:cs typeface="Arial"/>
            </a:endParaRPr>
          </a:p>
          <a:p>
            <a:pPr marL="0" indent="0">
              <a:spcBef>
                <a:spcPts val="0"/>
              </a:spcBef>
              <a:buNone/>
            </a:pPr>
            <a:endParaRPr lang="en-CA" sz="1600">
              <a:cs typeface="Arial"/>
            </a:endParaRPr>
          </a:p>
          <a:p>
            <a:endParaRPr lang="en-CA" sz="1600">
              <a:cs typeface="Arial"/>
            </a:endParaRPr>
          </a:p>
          <a:p>
            <a:endParaRPr lang="en-CA" sz="1600">
              <a:cs typeface="Arial"/>
            </a:endParaRPr>
          </a:p>
          <a:p>
            <a:endParaRPr lang="en-CA" sz="1600">
              <a:cs typeface="Arial"/>
            </a:endParaRPr>
          </a:p>
        </p:txBody>
      </p:sp>
      <p:sp>
        <p:nvSpPr>
          <p:cNvPr id="4" name="Slide Number Placeholder 3">
            <a:extLst>
              <a:ext uri="{FF2B5EF4-FFF2-40B4-BE49-F238E27FC236}">
                <a16:creationId xmlns:a16="http://schemas.microsoft.com/office/drawing/2014/main" id="{A9C3A2D9-0D78-F617-DE37-E990C8177C0A}"/>
              </a:ext>
            </a:extLst>
          </p:cNvPr>
          <p:cNvSpPr>
            <a:spLocks noGrp="1"/>
          </p:cNvSpPr>
          <p:nvPr>
            <p:ph type="sldNum" sz="quarter" idx="12"/>
          </p:nvPr>
        </p:nvSpPr>
        <p:spPr/>
        <p:txBody>
          <a:bodyPr/>
          <a:lstStyle/>
          <a:p>
            <a:fld id="{2E86C063-E22E-2E4C-A523-54089486E38F}" type="slidenum">
              <a:rPr lang="en-US" smtClean="0"/>
              <a:t>8</a:t>
            </a:fld>
            <a:endParaRPr lang="en-US"/>
          </a:p>
        </p:txBody>
      </p:sp>
      <p:sp>
        <p:nvSpPr>
          <p:cNvPr id="5" name="TextBox 4">
            <a:extLst>
              <a:ext uri="{FF2B5EF4-FFF2-40B4-BE49-F238E27FC236}">
                <a16:creationId xmlns:a16="http://schemas.microsoft.com/office/drawing/2014/main" id="{CE8BC64B-3BE0-235B-A943-891D5298F9E2}"/>
              </a:ext>
            </a:extLst>
          </p:cNvPr>
          <p:cNvSpPr txBox="1"/>
          <p:nvPr/>
        </p:nvSpPr>
        <p:spPr>
          <a:xfrm>
            <a:off x="609600" y="6422572"/>
            <a:ext cx="9688285"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800"/>
              <a:t>Source: OECD PIAAC (2012); Adult Learning and Foundational Skills: Findings from the first cycle of the Programme for the International assessment of Adult Competencies, GoC &amp; CMEC (2021).</a:t>
            </a:r>
            <a:endParaRPr lang="en-US"/>
          </a:p>
        </p:txBody>
      </p:sp>
      <p:sp>
        <p:nvSpPr>
          <p:cNvPr id="7" name="TextBox 6">
            <a:extLst>
              <a:ext uri="{FF2B5EF4-FFF2-40B4-BE49-F238E27FC236}">
                <a16:creationId xmlns:a16="http://schemas.microsoft.com/office/drawing/2014/main" id="{CE4430C1-4B01-3345-F08A-364860092017}"/>
              </a:ext>
            </a:extLst>
          </p:cNvPr>
          <p:cNvSpPr txBox="1"/>
          <p:nvPr/>
        </p:nvSpPr>
        <p:spPr>
          <a:xfrm>
            <a:off x="1113285" y="5288248"/>
            <a:ext cx="949076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600" b="1">
                <a:cs typeface="Arial"/>
              </a:rPr>
              <a:t>This broad definition means the profiles of adult learners are diverse – from the age of the learner to motivations, barriers, and expectations.</a:t>
            </a:r>
            <a:endParaRPr lang="en-US" sz="1600" b="1">
              <a:cs typeface="Arial"/>
            </a:endParaRPr>
          </a:p>
        </p:txBody>
      </p:sp>
      <p:sp>
        <p:nvSpPr>
          <p:cNvPr id="8" name="TextBox 7">
            <a:extLst>
              <a:ext uri="{FF2B5EF4-FFF2-40B4-BE49-F238E27FC236}">
                <a16:creationId xmlns:a16="http://schemas.microsoft.com/office/drawing/2014/main" id="{37FB02FD-B5CE-6457-CE1C-CE44368F6ABD}"/>
              </a:ext>
            </a:extLst>
          </p:cNvPr>
          <p:cNvSpPr txBox="1"/>
          <p:nvPr/>
        </p:nvSpPr>
        <p:spPr>
          <a:xfrm>
            <a:off x="2239214" y="2101138"/>
            <a:ext cx="8199515" cy="8079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50">
                <a:cs typeface="Arial"/>
              </a:rPr>
              <a:t>Adults includes those aged 16 to 65. Adult learners refers to adults </a:t>
            </a:r>
            <a:r>
              <a:rPr lang="en-CA" sz="1550" u="sng">
                <a:cs typeface="Arial"/>
              </a:rPr>
              <a:t>who are not engaged in their initial formal cycle of studies</a:t>
            </a:r>
            <a:r>
              <a:rPr lang="en-CA" sz="1550">
                <a:cs typeface="Arial"/>
              </a:rPr>
              <a:t>, and who participated in formal, non-formal or both forms of learning (see next slide).</a:t>
            </a:r>
            <a:r>
              <a:rPr lang="en-US" sz="1550">
                <a:cs typeface="Arial"/>
              </a:rPr>
              <a:t> </a:t>
            </a:r>
            <a:endParaRPr lang="en-US">
              <a:cs typeface="Arial"/>
            </a:endParaRPr>
          </a:p>
        </p:txBody>
      </p:sp>
      <p:pic>
        <p:nvPicPr>
          <p:cNvPr id="9" name="Graphic 8" descr="Arrow Right with solid fill">
            <a:extLst>
              <a:ext uri="{FF2B5EF4-FFF2-40B4-BE49-F238E27FC236}">
                <a16:creationId xmlns:a16="http://schemas.microsoft.com/office/drawing/2014/main" id="{A02A84BA-2EFC-6A42-02CE-9D3F1B3E45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00200" y="2198914"/>
            <a:ext cx="522515" cy="620486"/>
          </a:xfrm>
          <a:prstGeom prst="rect">
            <a:avLst/>
          </a:prstGeom>
        </p:spPr>
      </p:pic>
      <p:sp>
        <p:nvSpPr>
          <p:cNvPr id="10" name="TextBox 9">
            <a:extLst>
              <a:ext uri="{FF2B5EF4-FFF2-40B4-BE49-F238E27FC236}">
                <a16:creationId xmlns:a16="http://schemas.microsoft.com/office/drawing/2014/main" id="{597E8DEF-4BAB-1E21-2C8B-6C743A2D1322}"/>
              </a:ext>
            </a:extLst>
          </p:cNvPr>
          <p:cNvSpPr txBox="1"/>
          <p:nvPr/>
        </p:nvSpPr>
        <p:spPr>
          <a:xfrm>
            <a:off x="2239214" y="3222366"/>
            <a:ext cx="8199515" cy="5693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50">
                <a:cs typeface="Arial"/>
              </a:rPr>
              <a:t>This age range includes youth who have made the return to education that is characteristic of adult education. </a:t>
            </a:r>
          </a:p>
        </p:txBody>
      </p:sp>
      <p:pic>
        <p:nvPicPr>
          <p:cNvPr id="11" name="Graphic 10" descr="Arrow Right with solid fill">
            <a:extLst>
              <a:ext uri="{FF2B5EF4-FFF2-40B4-BE49-F238E27FC236}">
                <a16:creationId xmlns:a16="http://schemas.microsoft.com/office/drawing/2014/main" id="{34165AA3-81F4-B82F-0F08-DA28E309AE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00199" y="3167742"/>
            <a:ext cx="522515" cy="620486"/>
          </a:xfrm>
          <a:prstGeom prst="rect">
            <a:avLst/>
          </a:prstGeom>
        </p:spPr>
      </p:pic>
      <p:sp>
        <p:nvSpPr>
          <p:cNvPr id="14" name="TextBox 13">
            <a:extLst>
              <a:ext uri="{FF2B5EF4-FFF2-40B4-BE49-F238E27FC236}">
                <a16:creationId xmlns:a16="http://schemas.microsoft.com/office/drawing/2014/main" id="{4E9873C8-4A4D-E25F-81F0-BB42D07FAE50}"/>
              </a:ext>
            </a:extLst>
          </p:cNvPr>
          <p:cNvSpPr txBox="1"/>
          <p:nvPr/>
        </p:nvSpPr>
        <p:spPr>
          <a:xfrm>
            <a:off x="3189448" y="4036422"/>
            <a:ext cx="7252855" cy="10461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14999"/>
              </a:lnSpc>
            </a:pPr>
            <a:r>
              <a:rPr lang="en-CA" sz="1400">
                <a:cs typeface="Arial"/>
              </a:rPr>
              <a:t>Note: Evolving study patterns and a shift in the traditional model of education has blurred the distinction between youth in their first formal cycle of studies and adult learners. </a:t>
            </a:r>
            <a:r>
              <a:rPr lang="en-CA" sz="1400">
                <a:ea typeface="+mn-lt"/>
                <a:cs typeface="+mn-lt"/>
              </a:rPr>
              <a:t>The crucial distinction lies in whether the individual is in a regular study cycle.</a:t>
            </a:r>
            <a:endParaRPr lang="en-CA" sz="1400">
              <a:cs typeface="Arial"/>
            </a:endParaRPr>
          </a:p>
          <a:p>
            <a:pPr>
              <a:lnSpc>
                <a:spcPct val="114999"/>
              </a:lnSpc>
            </a:pPr>
            <a:endParaRPr lang="en-CA" sz="1300">
              <a:cs typeface="Arial"/>
            </a:endParaRPr>
          </a:p>
        </p:txBody>
      </p:sp>
      <p:pic>
        <p:nvPicPr>
          <p:cNvPr id="13" name="Graphic 12" descr="Chevron arrows with solid fill">
            <a:extLst>
              <a:ext uri="{FF2B5EF4-FFF2-40B4-BE49-F238E27FC236}">
                <a16:creationId xmlns:a16="http://schemas.microsoft.com/office/drawing/2014/main" id="{0C74ED14-B41C-537E-9FB6-AE5673C914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23823" y="4196909"/>
            <a:ext cx="519560" cy="413716"/>
          </a:xfrm>
          <a:prstGeom prst="rect">
            <a:avLst/>
          </a:prstGeom>
        </p:spPr>
      </p:pic>
    </p:spTree>
    <p:extLst>
      <p:ext uri="{BB962C8B-B14F-4D97-AF65-F5344CB8AC3E}">
        <p14:creationId xmlns:p14="http://schemas.microsoft.com/office/powerpoint/2010/main" val="1848045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6CF8406-A140-2947-1CD0-62AC1B9DC0B7}"/>
              </a:ext>
            </a:extLst>
          </p:cNvPr>
          <p:cNvSpPr/>
          <p:nvPr/>
        </p:nvSpPr>
        <p:spPr>
          <a:xfrm>
            <a:off x="1478438" y="1512326"/>
            <a:ext cx="8068710" cy="764342"/>
          </a:xfrm>
          <a:prstGeom prst="rect">
            <a:avLst/>
          </a:prstGeom>
          <a:noFill/>
          <a:ln w="28575">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56731" y="321867"/>
            <a:ext cx="9912927" cy="617063"/>
          </a:xfrm>
        </p:spPr>
        <p:txBody>
          <a:bodyPr>
            <a:noAutofit/>
          </a:bodyPr>
          <a:lstStyle/>
          <a:p>
            <a:pPr>
              <a:lnSpc>
                <a:spcPct val="107000"/>
              </a:lnSpc>
              <a:spcAft>
                <a:spcPts val="800"/>
              </a:spcAft>
            </a:pPr>
            <a:r>
              <a:rPr lang="en-CA" sz="2000" b="1">
                <a:effectLst/>
                <a:latin typeface="+mj-lt"/>
                <a:ea typeface="Calibri" panose="020F0502020204030204" pitchFamily="34" charset="0"/>
                <a:cs typeface="Times New Roman" panose="02020603050405020304" pitchFamily="18" charset="0"/>
              </a:rPr>
              <a:t>What is Adult Learning and Training?</a:t>
            </a:r>
            <a:endParaRPr lang="en-CA" sz="2000">
              <a:effectLst/>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a:xfrm>
            <a:off x="10996570" y="6445360"/>
            <a:ext cx="372482" cy="213324"/>
          </a:xfrm>
        </p:spPr>
        <p:txBody>
          <a:bodyPr/>
          <a:lstStyle/>
          <a:p>
            <a:fld id="{2E86C063-E22E-2E4C-A523-54089486E38F}" type="slidenum">
              <a:rPr lang="en-US" smtClean="0"/>
              <a:t>9</a:t>
            </a:fld>
            <a:endParaRPr lang="en-US"/>
          </a:p>
        </p:txBody>
      </p:sp>
      <p:sp>
        <p:nvSpPr>
          <p:cNvPr id="6" name="TextBox 5">
            <a:extLst>
              <a:ext uri="{FF2B5EF4-FFF2-40B4-BE49-F238E27FC236}">
                <a16:creationId xmlns:a16="http://schemas.microsoft.com/office/drawing/2014/main" id="{3FC74C0B-DDCE-81DE-FCFC-7D9083965F5B}"/>
              </a:ext>
            </a:extLst>
          </p:cNvPr>
          <p:cNvSpPr txBox="1"/>
          <p:nvPr/>
        </p:nvSpPr>
        <p:spPr>
          <a:xfrm>
            <a:off x="114300" y="6447135"/>
            <a:ext cx="11073475" cy="338554"/>
          </a:xfrm>
          <a:prstGeom prst="rect">
            <a:avLst/>
          </a:prstGeom>
          <a:noFill/>
        </p:spPr>
        <p:txBody>
          <a:bodyPr wrap="square" lIns="91440" tIns="45720" rIns="91440" bIns="45720" anchor="t">
            <a:spAutoFit/>
          </a:bodyPr>
          <a:lstStyle/>
          <a:p>
            <a:r>
              <a:rPr lang="en-CA" sz="800">
                <a:latin typeface="Arial"/>
                <a:cs typeface="Arial"/>
              </a:rPr>
              <a:t>Sources:  Recognition of non-formal and informal learning, N.D. (OECD);  Adult Learning and Foundational Skills: Findings from the first cycle of the Programme for the International assessment of Adult Competencies, GoC &amp; CMEC (2021).</a:t>
            </a:r>
          </a:p>
          <a:p>
            <a:endParaRPr lang="en-CA" sz="800">
              <a:cs typeface="Arial"/>
            </a:endParaRPr>
          </a:p>
        </p:txBody>
      </p:sp>
      <p:sp>
        <p:nvSpPr>
          <p:cNvPr id="10" name="Rectangle 9">
            <a:extLst>
              <a:ext uri="{FF2B5EF4-FFF2-40B4-BE49-F238E27FC236}">
                <a16:creationId xmlns:a16="http://schemas.microsoft.com/office/drawing/2014/main" id="{A815455D-FAF2-6042-2957-06231728BCCA}"/>
              </a:ext>
            </a:extLst>
          </p:cNvPr>
          <p:cNvSpPr/>
          <p:nvPr/>
        </p:nvSpPr>
        <p:spPr>
          <a:xfrm>
            <a:off x="813435" y="932483"/>
            <a:ext cx="10552704" cy="308776"/>
          </a:xfrm>
          <a:prstGeom prst="rect">
            <a:avLst/>
          </a:prstGeom>
          <a:solidFill>
            <a:schemeClr val="accent2">
              <a:lumMod val="20000"/>
              <a:lumOff val="80000"/>
            </a:schemeClr>
          </a:solidFill>
          <a:ln w="28575">
            <a:solidFill>
              <a:schemeClr val="accent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1454C7F-5F15-E547-3BA1-9CB76BD7CEFB}"/>
              </a:ext>
            </a:extLst>
          </p:cNvPr>
          <p:cNvSpPr txBox="1"/>
          <p:nvPr/>
        </p:nvSpPr>
        <p:spPr>
          <a:xfrm>
            <a:off x="808868" y="932114"/>
            <a:ext cx="791272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a:cs typeface="Arial"/>
              </a:rPr>
              <a:t>Adult learning and training encompasses a broad range of training activities:</a:t>
            </a:r>
          </a:p>
        </p:txBody>
      </p:sp>
      <p:sp>
        <p:nvSpPr>
          <p:cNvPr id="13" name="TextBox 12">
            <a:extLst>
              <a:ext uri="{FF2B5EF4-FFF2-40B4-BE49-F238E27FC236}">
                <a16:creationId xmlns:a16="http://schemas.microsoft.com/office/drawing/2014/main" id="{B2F8939F-ABAA-29B0-D043-B011E25AE174}"/>
              </a:ext>
            </a:extLst>
          </p:cNvPr>
          <p:cNvSpPr txBox="1"/>
          <p:nvPr/>
        </p:nvSpPr>
        <p:spPr>
          <a:xfrm>
            <a:off x="1647575" y="5233280"/>
            <a:ext cx="803210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400">
                <a:cs typeface="Arial"/>
              </a:rPr>
              <a:t>Various terms, such as adult education, reskilling, upskilling, are used to reference adult learning and training – whether it be the broader concept itself, or in the context of more specific elements.</a:t>
            </a:r>
            <a:endParaRPr lang="en-US" sz="1400">
              <a:cs typeface="Arial"/>
            </a:endParaRPr>
          </a:p>
        </p:txBody>
      </p:sp>
      <p:sp>
        <p:nvSpPr>
          <p:cNvPr id="19" name="TextBox 18">
            <a:extLst>
              <a:ext uri="{FF2B5EF4-FFF2-40B4-BE49-F238E27FC236}">
                <a16:creationId xmlns:a16="http://schemas.microsoft.com/office/drawing/2014/main" id="{84655099-1F13-F96E-F992-BEEF13AF723E}"/>
              </a:ext>
            </a:extLst>
          </p:cNvPr>
          <p:cNvSpPr txBox="1"/>
          <p:nvPr/>
        </p:nvSpPr>
        <p:spPr>
          <a:xfrm>
            <a:off x="1493110" y="1582458"/>
            <a:ext cx="8056438" cy="6924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300" u="sng" dirty="0">
                <a:cs typeface="Arial"/>
              </a:rPr>
              <a:t>Formal learning</a:t>
            </a:r>
            <a:r>
              <a:rPr lang="en-CA" sz="1300" dirty="0">
                <a:cs typeface="Arial"/>
              </a:rPr>
              <a:t> is organized, structured, with learning objectives. It tends to be </a:t>
            </a:r>
            <a:r>
              <a:rPr lang="en-CA" sz="1300" b="1" dirty="0">
                <a:cs typeface="Arial"/>
              </a:rPr>
              <a:t>formally recognized/accredited</a:t>
            </a:r>
            <a:r>
              <a:rPr lang="en-CA" sz="1300" dirty="0">
                <a:cs typeface="Arial"/>
              </a:rPr>
              <a:t> (e.g., certificate, license, diploma or degree) and usually takes place in formal educational institutions such as colleges and universities.</a:t>
            </a:r>
          </a:p>
        </p:txBody>
      </p:sp>
      <p:pic>
        <p:nvPicPr>
          <p:cNvPr id="21" name="Graphic 20" descr="Chevron arrows with solid fill">
            <a:extLst>
              <a:ext uri="{FF2B5EF4-FFF2-40B4-BE49-F238E27FC236}">
                <a16:creationId xmlns:a16="http://schemas.microsoft.com/office/drawing/2014/main" id="{917C3125-6DF5-6983-484F-7FCD8F3334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6991" y="1650622"/>
            <a:ext cx="526553" cy="470453"/>
          </a:xfrm>
          <a:prstGeom prst="rect">
            <a:avLst/>
          </a:prstGeom>
        </p:spPr>
      </p:pic>
      <p:sp>
        <p:nvSpPr>
          <p:cNvPr id="25" name="Rectangle 24">
            <a:extLst>
              <a:ext uri="{FF2B5EF4-FFF2-40B4-BE49-F238E27FC236}">
                <a16:creationId xmlns:a16="http://schemas.microsoft.com/office/drawing/2014/main" id="{6751234B-7D28-DBFA-0511-25D5B12C08DE}"/>
              </a:ext>
            </a:extLst>
          </p:cNvPr>
          <p:cNvSpPr/>
          <p:nvPr/>
        </p:nvSpPr>
        <p:spPr>
          <a:xfrm>
            <a:off x="1498758" y="2408269"/>
            <a:ext cx="8056058" cy="1272397"/>
          </a:xfrm>
          <a:prstGeom prst="rect">
            <a:avLst/>
          </a:prstGeom>
          <a:noFill/>
          <a:ln w="28575">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Graphic 25" descr="Chevron arrows with solid fill">
            <a:extLst>
              <a:ext uri="{FF2B5EF4-FFF2-40B4-BE49-F238E27FC236}">
                <a16:creationId xmlns:a16="http://schemas.microsoft.com/office/drawing/2014/main" id="{C2FF079F-A32D-C515-F13F-EE0510779D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6831" y="2723289"/>
            <a:ext cx="526553" cy="470453"/>
          </a:xfrm>
          <a:prstGeom prst="rect">
            <a:avLst/>
          </a:prstGeom>
        </p:spPr>
      </p:pic>
      <p:sp>
        <p:nvSpPr>
          <p:cNvPr id="27" name="TextBox 26">
            <a:extLst>
              <a:ext uri="{FF2B5EF4-FFF2-40B4-BE49-F238E27FC236}">
                <a16:creationId xmlns:a16="http://schemas.microsoft.com/office/drawing/2014/main" id="{78256ACB-E148-89D3-7580-06A252BD2CB0}"/>
              </a:ext>
            </a:extLst>
          </p:cNvPr>
          <p:cNvSpPr txBox="1"/>
          <p:nvPr/>
        </p:nvSpPr>
        <p:spPr>
          <a:xfrm>
            <a:off x="1519204" y="2481313"/>
            <a:ext cx="7939616" cy="11541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300" u="sng">
                <a:cs typeface="Arial"/>
              </a:rPr>
              <a:t>Non-formal learning</a:t>
            </a:r>
            <a:r>
              <a:rPr lang="en-CA" sz="1300">
                <a:cs typeface="Arial"/>
              </a:rPr>
              <a:t> is organized and structured, but not part of a formal education program. It </a:t>
            </a:r>
            <a:r>
              <a:rPr lang="en-CA" sz="1300" b="1">
                <a:cs typeface="Arial"/>
              </a:rPr>
              <a:t>does not result in</a:t>
            </a:r>
            <a:r>
              <a:rPr lang="en-CA" sz="1300">
                <a:cs typeface="Arial"/>
              </a:rPr>
              <a:t> </a:t>
            </a:r>
            <a:r>
              <a:rPr lang="en-CA" sz="1300" b="1">
                <a:cs typeface="Arial"/>
              </a:rPr>
              <a:t>a formal credential</a:t>
            </a:r>
            <a:r>
              <a:rPr lang="en-CA" sz="1300">
                <a:cs typeface="Arial"/>
              </a:rPr>
              <a:t>, </a:t>
            </a:r>
            <a:r>
              <a:rPr lang="en-CA" sz="1300" b="1">
                <a:cs typeface="Arial"/>
              </a:rPr>
              <a:t>nor does it tend to lead to</a:t>
            </a:r>
            <a:r>
              <a:rPr lang="en-CA" sz="1300">
                <a:cs typeface="Arial"/>
              </a:rPr>
              <a:t> </a:t>
            </a:r>
            <a:r>
              <a:rPr lang="en-CA" sz="1300" b="1">
                <a:cs typeface="Arial"/>
              </a:rPr>
              <a:t>certification</a:t>
            </a:r>
            <a:r>
              <a:rPr lang="en-CA" sz="1300">
                <a:cs typeface="Arial"/>
              </a:rPr>
              <a:t>. It can take place within or outside educational institutions.</a:t>
            </a:r>
          </a:p>
          <a:p>
            <a:r>
              <a:rPr lang="en-CA" sz="1500">
                <a:cs typeface="Arial"/>
              </a:rPr>
              <a:t> </a:t>
            </a:r>
          </a:p>
          <a:p>
            <a:endParaRPr lang="en-CA" sz="1500">
              <a:cs typeface="Arial"/>
            </a:endParaRPr>
          </a:p>
        </p:txBody>
      </p:sp>
      <p:sp>
        <p:nvSpPr>
          <p:cNvPr id="28" name="TextBox 27">
            <a:extLst>
              <a:ext uri="{FF2B5EF4-FFF2-40B4-BE49-F238E27FC236}">
                <a16:creationId xmlns:a16="http://schemas.microsoft.com/office/drawing/2014/main" id="{2284395B-F319-158F-F8E0-2CA569FFF01D}"/>
              </a:ext>
            </a:extLst>
          </p:cNvPr>
          <p:cNvSpPr txBox="1"/>
          <p:nvPr/>
        </p:nvSpPr>
        <p:spPr>
          <a:xfrm>
            <a:off x="1782321" y="3182693"/>
            <a:ext cx="765141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q"/>
            </a:pPr>
            <a:r>
              <a:rPr lang="en-CA" sz="1300">
                <a:cs typeface="Arial"/>
              </a:rPr>
              <a:t>Examples include workshops, seminars, workplace learning and private lessons. It may also include educational programs linked to life skills, work skills, and adult literacy.</a:t>
            </a:r>
            <a:endParaRPr lang="en-US" sz="1300"/>
          </a:p>
          <a:p>
            <a:r>
              <a:rPr lang="en-CA" sz="1500">
                <a:cs typeface="Arial"/>
              </a:rPr>
              <a:t> </a:t>
            </a:r>
          </a:p>
          <a:p>
            <a:endParaRPr lang="en-CA" sz="1500">
              <a:cs typeface="Arial"/>
            </a:endParaRPr>
          </a:p>
        </p:txBody>
      </p:sp>
      <p:sp>
        <p:nvSpPr>
          <p:cNvPr id="29" name="Rectangle 28">
            <a:extLst>
              <a:ext uri="{FF2B5EF4-FFF2-40B4-BE49-F238E27FC236}">
                <a16:creationId xmlns:a16="http://schemas.microsoft.com/office/drawing/2014/main" id="{41F4543F-5BDC-835F-826C-62055E429712}"/>
              </a:ext>
            </a:extLst>
          </p:cNvPr>
          <p:cNvSpPr/>
          <p:nvPr/>
        </p:nvSpPr>
        <p:spPr>
          <a:xfrm>
            <a:off x="1464050" y="3874473"/>
            <a:ext cx="8087263" cy="1154484"/>
          </a:xfrm>
          <a:prstGeom prst="rect">
            <a:avLst/>
          </a:prstGeom>
          <a:noFill/>
          <a:ln w="28575">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5303A457-CA60-57C1-1432-84D7C5C4BA63}"/>
              </a:ext>
            </a:extLst>
          </p:cNvPr>
          <p:cNvSpPr txBox="1"/>
          <p:nvPr/>
        </p:nvSpPr>
        <p:spPr>
          <a:xfrm>
            <a:off x="1523998" y="3883821"/>
            <a:ext cx="7918415"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300" u="sng">
                <a:cs typeface="Arial"/>
              </a:rPr>
              <a:t>Informal learning</a:t>
            </a:r>
            <a:r>
              <a:rPr lang="en-CA" sz="1300">
                <a:cs typeface="Arial"/>
              </a:rPr>
              <a:t> is training that lacks defined objectives, is unorganized, and not easily measured. </a:t>
            </a:r>
            <a:r>
              <a:rPr lang="en-CA" sz="1300" b="1">
                <a:cs typeface="Arial"/>
              </a:rPr>
              <a:t>This type of training is excluded from the deck.</a:t>
            </a:r>
          </a:p>
        </p:txBody>
      </p:sp>
      <p:sp>
        <p:nvSpPr>
          <p:cNvPr id="31" name="TextBox 30">
            <a:extLst>
              <a:ext uri="{FF2B5EF4-FFF2-40B4-BE49-F238E27FC236}">
                <a16:creationId xmlns:a16="http://schemas.microsoft.com/office/drawing/2014/main" id="{430455FF-A682-6E5E-76E1-FEFA9E4DFF56}"/>
              </a:ext>
            </a:extLst>
          </p:cNvPr>
          <p:cNvSpPr txBox="1"/>
          <p:nvPr/>
        </p:nvSpPr>
        <p:spPr>
          <a:xfrm>
            <a:off x="1777956" y="4449369"/>
            <a:ext cx="776595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q"/>
            </a:pPr>
            <a:r>
              <a:rPr lang="en-CA" sz="1300">
                <a:cs typeface="Arial"/>
              </a:rPr>
              <a:t>Informal training still represents a significant contributor to human capital. Examples include learning at work based on observations/interactions and attending a lecture.</a:t>
            </a:r>
            <a:endParaRPr lang="en-US" sz="1300">
              <a:cs typeface="Arial"/>
            </a:endParaRPr>
          </a:p>
          <a:p>
            <a:r>
              <a:rPr lang="en-CA" sz="1500">
                <a:cs typeface="Arial"/>
              </a:rPr>
              <a:t> </a:t>
            </a:r>
          </a:p>
          <a:p>
            <a:endParaRPr lang="en-CA" sz="1500">
              <a:cs typeface="Arial"/>
            </a:endParaRPr>
          </a:p>
        </p:txBody>
      </p:sp>
      <p:pic>
        <p:nvPicPr>
          <p:cNvPr id="3" name="Graphic 2" descr="Chevron arrows with solid fill">
            <a:extLst>
              <a:ext uri="{FF2B5EF4-FFF2-40B4-BE49-F238E27FC236}">
                <a16:creationId xmlns:a16="http://schemas.microsoft.com/office/drawing/2014/main" id="{DCA3F6FD-4438-3412-3DA4-6ADD0F3F75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6991" y="4159321"/>
            <a:ext cx="526553" cy="439973"/>
          </a:xfrm>
          <a:prstGeom prst="rect">
            <a:avLst/>
          </a:prstGeom>
        </p:spPr>
      </p:pic>
      <p:sp>
        <p:nvSpPr>
          <p:cNvPr id="7" name="TextBox 6">
            <a:extLst>
              <a:ext uri="{FF2B5EF4-FFF2-40B4-BE49-F238E27FC236}">
                <a16:creationId xmlns:a16="http://schemas.microsoft.com/office/drawing/2014/main" id="{CAFEC0FC-4527-A047-02E5-B2FCEE5296C1}"/>
              </a:ext>
            </a:extLst>
          </p:cNvPr>
          <p:cNvSpPr txBox="1"/>
          <p:nvPr/>
        </p:nvSpPr>
        <p:spPr>
          <a:xfrm>
            <a:off x="10273375" y="1668247"/>
            <a:ext cx="1500703" cy="24622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u="sng">
                <a:cs typeface="Arial"/>
              </a:rPr>
              <a:t>Micro-credentials </a:t>
            </a:r>
            <a:r>
              <a:rPr lang="en-US" sz="1200">
                <a:cs typeface="Arial"/>
              </a:rPr>
              <a:t>are categorized as non-formal learning; however, work is currently underway to formally recognize and integrate micro-credentials into traditional education frameworks.</a:t>
            </a:r>
          </a:p>
          <a:p>
            <a:endParaRPr lang="en-US" sz="1000">
              <a:cs typeface="Arial"/>
            </a:endParaRPr>
          </a:p>
        </p:txBody>
      </p:sp>
      <p:sp>
        <p:nvSpPr>
          <p:cNvPr id="20" name="Arrow: Left 19">
            <a:extLst>
              <a:ext uri="{FF2B5EF4-FFF2-40B4-BE49-F238E27FC236}">
                <a16:creationId xmlns:a16="http://schemas.microsoft.com/office/drawing/2014/main" id="{2984A583-7617-6C7A-AF0F-39F5E8583735}"/>
              </a:ext>
            </a:extLst>
          </p:cNvPr>
          <p:cNvSpPr/>
          <p:nvPr/>
        </p:nvSpPr>
        <p:spPr>
          <a:xfrm>
            <a:off x="9679684" y="1857080"/>
            <a:ext cx="425850" cy="160256"/>
          </a:xfrm>
          <a:prstGeom prst="leftArrow">
            <a:avLst/>
          </a:prstGeom>
          <a:solidFill>
            <a:schemeClr val="tx1"/>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CA">
              <a:ln w="0"/>
              <a:solidFill>
                <a:schemeClr val="tx1"/>
              </a:solidFill>
              <a:effectLst>
                <a:outerShdw blurRad="38100" dist="19050" dir="2700000" algn="tl" rotWithShape="0">
                  <a:schemeClr val="dk1">
                    <a:alpha val="40000"/>
                  </a:schemeClr>
                </a:outerShdw>
              </a:effectLst>
            </a:endParaRPr>
          </a:p>
        </p:txBody>
      </p:sp>
      <p:sp>
        <p:nvSpPr>
          <p:cNvPr id="22" name="Arrow: Left 21">
            <a:extLst>
              <a:ext uri="{FF2B5EF4-FFF2-40B4-BE49-F238E27FC236}">
                <a16:creationId xmlns:a16="http://schemas.microsoft.com/office/drawing/2014/main" id="{EF72BBBE-FBC4-7D8B-CA0F-6298F3C7D9B9}"/>
              </a:ext>
            </a:extLst>
          </p:cNvPr>
          <p:cNvSpPr/>
          <p:nvPr/>
        </p:nvSpPr>
        <p:spPr>
          <a:xfrm>
            <a:off x="9679684" y="2958515"/>
            <a:ext cx="425850" cy="160256"/>
          </a:xfrm>
          <a:prstGeom prst="leftArrow">
            <a:avLst/>
          </a:prstGeom>
          <a:solidFill>
            <a:schemeClr val="tx1"/>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CA">
              <a:ln w="0"/>
              <a:solidFill>
                <a:schemeClr val="tx1"/>
              </a:solidFill>
              <a:effectLst>
                <a:outerShdw blurRad="38100" dist="19050" dir="2700000" algn="tl" rotWithShape="0">
                  <a:schemeClr val="dk1">
                    <a:alpha val="40000"/>
                  </a:schemeClr>
                </a:outerShdw>
              </a:effectLst>
            </a:endParaRPr>
          </a:p>
        </p:txBody>
      </p:sp>
      <p:sp>
        <p:nvSpPr>
          <p:cNvPr id="23" name="Rectangle 22">
            <a:extLst>
              <a:ext uri="{FF2B5EF4-FFF2-40B4-BE49-F238E27FC236}">
                <a16:creationId xmlns:a16="http://schemas.microsoft.com/office/drawing/2014/main" id="{560C0350-1C02-FDB4-083D-C0F728FC3581}"/>
              </a:ext>
            </a:extLst>
          </p:cNvPr>
          <p:cNvSpPr/>
          <p:nvPr/>
        </p:nvSpPr>
        <p:spPr>
          <a:xfrm>
            <a:off x="10030120" y="1951348"/>
            <a:ext cx="75414" cy="1086952"/>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6566900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NGAGE" val="{&quot;SavedSwatch&quot;:&quot;-16745595|-2022598|-7453029|-14726787|-13009866|ESDC&quot;,&quot;Id&quot;:&quot;67b8cba841463554fcdfac45&quot;,&quot;SmartGridHorizontal&quot;:0,&quot;LinkedExcelSources&quot;:{},&quot;LinkedProjectSources&quot;:{},&quot;FlowConfig&quot;:{&quot;Canvas&quot;:{&quot;Slide&quot;:-1,&quot;Width&quot;:0,&quot;Height&quot;:0},&quot;Timeline&quot;:{&quot;Actions&quot;:[]}},&quot;LinkedSlideMergeSources&quot;:{},&quot;LinkedSharePointSlideMergeSources&quot;:{}}"/>
</p:tagLst>
</file>

<file path=ppt/tags/tag2.xml><?xml version="1.0" encoding="utf-8"?>
<p:tagLst xmlns:a="http://schemas.openxmlformats.org/drawingml/2006/main" xmlns:r="http://schemas.openxmlformats.org/officeDocument/2006/relationships" xmlns:p="http://schemas.openxmlformats.org/presentationml/2006/main">
  <p:tag name="NUM" val="11"/>
</p:tagLst>
</file>

<file path=ppt/theme/theme1.xml><?xml version="1.0" encoding="utf-8"?>
<a:theme xmlns:a="http://schemas.openxmlformats.org/drawingml/2006/main" name="4x3_ESDC_01">
  <a:themeElements>
    <a:clrScheme name="ESDC - Colour 1">
      <a:dk1>
        <a:srgbClr val="000000"/>
      </a:dk1>
      <a:lt1>
        <a:sysClr val="window" lastClr="FFFFFF"/>
      </a:lt1>
      <a:dk2>
        <a:srgbClr val="188394"/>
      </a:dk2>
      <a:lt2>
        <a:srgbClr val="96D9DC"/>
      </a:lt2>
      <a:accent1>
        <a:srgbClr val="C90031"/>
      </a:accent1>
      <a:accent2>
        <a:srgbClr val="DE5372"/>
      </a:accent2>
      <a:accent3>
        <a:srgbClr val="4CA28D"/>
      </a:accent3>
      <a:accent4>
        <a:srgbClr val="87C6B6"/>
      </a:accent4>
      <a:accent5>
        <a:srgbClr val="DD5B49"/>
      </a:accent5>
      <a:accent6>
        <a:srgbClr val="E99586"/>
      </a:accent6>
      <a:hlink>
        <a:srgbClr val="0000FF"/>
      </a:hlink>
      <a:folHlink>
        <a:srgbClr val="96D9D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f76aaf80-9812-406c-9dd3-ccb851cf3a75" xsi:nil="true"/>
    <SharedWithUsers xmlns="4737b361-35a6-4908-86d4-6df482422a04">
      <UserInfo>
        <DisplayName>Hansen, Leah LD [NC]</DisplayName>
        <AccountId>21</AccountId>
        <AccountType/>
      </UserInfo>
      <UserInfo>
        <DisplayName>Michaud, Eric E [NC]</DisplayName>
        <AccountId>26</AccountId>
        <AccountType/>
      </UserInfo>
      <UserInfo>
        <DisplayName>Leeder, Natasha N [NC]</DisplayName>
        <AccountId>51</AccountId>
        <AccountType/>
      </UserInfo>
      <UserInfo>
        <DisplayName>Jones, Morgan M [NC]</DisplayName>
        <AccountId>121</AccountId>
        <AccountType/>
      </UserInfo>
      <UserInfo>
        <DisplayName>Gallo, Eva M [NC]</DisplayName>
        <AccountId>123</AccountId>
        <AccountType/>
      </UserInfo>
      <UserInfo>
        <DisplayName>Lynch, Liam L [NC]</DisplayName>
        <AccountId>49</AccountId>
        <AccountType/>
      </UserInfo>
    </SharedWithUsers>
    <_dlc_DocId xmlns="4737b361-35a6-4908-86d4-6df482422a04">XPJTHXDMYTKC-1148532594-24193</_dlc_DocId>
    <_dlc_DocIdUrl xmlns="4737b361-35a6-4908-86d4-6df482422a04">
      <Url>https://014gc.sharepoint.com/sites/LO_PartieVII-PartVII_OL/_layouts/15/DocIdRedir.aspx?ID=XPJTHXDMYTKC-1148532594-24193</Url>
      <Description>XPJTHXDMYTKC-1148532594-24193</Description>
    </_dlc_DocIdUrl>
    <Finalis_x00e9_ xmlns="bec98ab0-c939-49a1-bdf8-a824b6abe8d9">false</Finalis_x00e9_>
    <EMail xmlns="http://schemas.microsoft.com/sharepoint/v3" xsi:nil="true"/>
    <lcf76f155ced4ddcb4097134ff3c332f xmlns="bec98ab0-c939-49a1-bdf8-a824b6abe8d9">
      <Terms xmlns="http://schemas.microsoft.com/office/infopath/2007/PartnerControls"/>
    </lcf76f155ced4ddcb4097134ff3c332f>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2126B225F5EF9546AB64A814EA414F3D" ma:contentTypeVersion="21" ma:contentTypeDescription="Create a new document." ma:contentTypeScope="" ma:versionID="6bd5e7948877d8332476eeec984099e0">
  <xsd:schema xmlns:xsd="http://www.w3.org/2001/XMLSchema" xmlns:xs="http://www.w3.org/2001/XMLSchema" xmlns:p="http://schemas.microsoft.com/office/2006/metadata/properties" xmlns:ns1="http://schemas.microsoft.com/sharepoint/v3" xmlns:ns2="4737b361-35a6-4908-86d4-6df482422a04" xmlns:ns3="bec98ab0-c939-49a1-bdf8-a824b6abe8d9" xmlns:ns4="f76aaf80-9812-406c-9dd3-ccb851cf3a75" targetNamespace="http://schemas.microsoft.com/office/2006/metadata/properties" ma:root="true" ma:fieldsID="1b373ddf2c4718748ec286a862d8f146" ns1:_="" ns2:_="" ns3:_="" ns4:_="">
    <xsd:import namespace="http://schemas.microsoft.com/sharepoint/v3"/>
    <xsd:import namespace="4737b361-35a6-4908-86d4-6df482422a04"/>
    <xsd:import namespace="bec98ab0-c939-49a1-bdf8-a824b6abe8d9"/>
    <xsd:import namespace="f76aaf80-9812-406c-9dd3-ccb851cf3a75"/>
    <xsd:element name="properties">
      <xsd:complexType>
        <xsd:sequence>
          <xsd:element name="documentManagement">
            <xsd:complexType>
              <xsd:all>
                <xsd:element ref="ns1:EMail" minOccurs="0"/>
                <xsd:element ref="ns2:_dlc_DocId" minOccurs="0"/>
                <xsd:element ref="ns2:_dlc_DocIdUrl" minOccurs="0"/>
                <xsd:element ref="ns2:_dlc_DocIdPersistId" minOccurs="0"/>
                <xsd:element ref="ns3:MediaServiceMetadata" minOccurs="0"/>
                <xsd:element ref="ns3:MediaServiceFastMetadata"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element ref="ns2:SharedWithUsers" minOccurs="0"/>
                <xsd:element ref="ns2:SharedWithDetails" minOccurs="0"/>
                <xsd:element ref="ns3:MediaServiceSearchProperties" minOccurs="0"/>
                <xsd:element ref="ns3:MediaServiceOCR" minOccurs="0"/>
                <xsd:element ref="ns3:MediaServiceDateTaken" minOccurs="0"/>
                <xsd:element ref="ns3:MediaLengthInSeconds" minOccurs="0"/>
                <xsd:element ref="ns3:MediaServiceLocation" minOccurs="0"/>
                <xsd:element ref="ns3:Finalis_x00e9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Mail" ma:index="0" nillable="true" ma:displayName="E-Mail" ma:internalName="EMail"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737b361-35a6-4908-86d4-6df482422a04" elementFormDefault="qualified">
    <xsd:import namespace="http://schemas.microsoft.com/office/2006/documentManagement/types"/>
    <xsd:import namespace="http://schemas.microsoft.com/office/infopath/2007/PartnerControls"/>
    <xsd:element name="_dlc_DocId" ma:index="5" nillable="true" ma:displayName="Document ID Value" ma:description="The value of the document ID assigned to this item." ma:indexed="true" ma:internalName="_dlc_DocId" ma:readOnly="true">
      <xsd:simpleType>
        <xsd:restriction base="dms:Text"/>
      </xsd:simpleType>
    </xsd:element>
    <xsd:element name="_dlc_DocIdUrl" ma:index="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7" nillable="true" ma:displayName="Persist ID" ma:description="Keep ID on add." ma:hidden="true" ma:internalName="_dlc_DocIdPersistId" ma:readOnly="true">
      <xsd:simpleType>
        <xsd:restriction base="dms:Boolean"/>
      </xsd:simple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ec98ab0-c939-49a1-bdf8-a824b6abe8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3fa6f064-5af2-4239-ab23-685642d59544"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DateTaken" ma:index="24" nillable="true" ma:displayName="MediaServiceDateTaken" ma:hidden="true" ma:indexed="true" ma:internalName="MediaServiceDateTaken"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Location" ma:index="26" nillable="true" ma:displayName="Location" ma:indexed="true" ma:internalName="MediaServiceLocation" ma:readOnly="true">
      <xsd:simpleType>
        <xsd:restriction base="dms:Text"/>
      </xsd:simpleType>
    </xsd:element>
    <xsd:element name="Finalis_x00e9_" ma:index="27" nillable="true" ma:displayName="Finalisé" ma:default="0" ma:description="État du dossier" ma:format="Dropdown" ma:internalName="Finalis_x00e9_">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76aaf80-9812-406c-9dd3-ccb851cf3a7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4ace3c91-7c3a-4b80-b801-984d3ae42ca9}" ma:internalName="TaxCatchAll" ma:showField="CatchAllData" ma:web="4737b361-35a6-4908-86d4-6df482422a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1F5526-D670-40B4-9724-9DD4E84BC256}">
  <ds:schemaRefs>
    <ds:schemaRef ds:uri="http://schemas.microsoft.com/sharepoint/v3/contenttype/forms"/>
  </ds:schemaRefs>
</ds:datastoreItem>
</file>

<file path=customXml/itemProps2.xml><?xml version="1.0" encoding="utf-8"?>
<ds:datastoreItem xmlns:ds="http://schemas.openxmlformats.org/officeDocument/2006/customXml" ds:itemID="{FC2EDCDA-F32B-4C4F-B05E-03B28DD1FE5E}">
  <ds:schemaRefs>
    <ds:schemaRef ds:uri="http://purl.org/dc/terms/"/>
    <ds:schemaRef ds:uri="http://purl.org/dc/dcmitype/"/>
    <ds:schemaRef ds:uri="http://purl.org/dc/elements/1.1/"/>
    <ds:schemaRef ds:uri="http://schemas.microsoft.com/office/2006/documentManagement/types"/>
    <ds:schemaRef ds:uri="http://schemas.microsoft.com/office/infopath/2007/PartnerControls"/>
    <ds:schemaRef ds:uri="80a0f90c-3a0e-4001-b118-2de709f1cfab"/>
    <ds:schemaRef ds:uri="http://schemas.microsoft.com/office/2006/metadata/properties"/>
    <ds:schemaRef ds:uri="http://schemas.openxmlformats.org/package/2006/metadata/core-properties"/>
    <ds:schemaRef ds:uri="f76aaf80-9812-406c-9dd3-ccb851cf3a75"/>
    <ds:schemaRef ds:uri="016f914b-df65-4db6-9fd8-4a1b38b5cf21"/>
    <ds:schemaRef ds:uri="http://www.w3.org/XML/1998/namespace"/>
  </ds:schemaRefs>
</ds:datastoreItem>
</file>

<file path=customXml/itemProps3.xml><?xml version="1.0" encoding="utf-8"?>
<ds:datastoreItem xmlns:ds="http://schemas.openxmlformats.org/officeDocument/2006/customXml" ds:itemID="{72197B2A-2987-4389-A6AA-E8424C0F186E}">
  <ds:schemaRefs>
    <ds:schemaRef ds:uri="http://schemas.microsoft.com/sharepoint/events"/>
  </ds:schemaRefs>
</ds:datastoreItem>
</file>

<file path=customXml/itemProps4.xml><?xml version="1.0" encoding="utf-8"?>
<ds:datastoreItem xmlns:ds="http://schemas.openxmlformats.org/officeDocument/2006/customXml" ds:itemID="{D8798A05-7011-425F-84F7-C9FB7DA88CBE}"/>
</file>

<file path=docMetadata/LabelInfo.xml><?xml version="1.0" encoding="utf-8"?>
<clbl:labelList xmlns:clbl="http://schemas.microsoft.com/office/2020/mipLabelMetadata">
  <clbl:label id="{9ed55846-8a81-4246-acd8-b1a01abfc0d1}" enabled="0" method="" siteId="{9ed55846-8a81-4246-acd8-b1a01abfc0d1}" removed="1"/>
</clbl:labelList>
</file>

<file path=docProps/app.xml><?xml version="1.0" encoding="utf-8"?>
<Properties xmlns="http://schemas.openxmlformats.org/officeDocument/2006/extended-properties" xmlns:vt="http://schemas.openxmlformats.org/officeDocument/2006/docPropsVTypes">
  <TotalTime>18</TotalTime>
  <Words>6172</Words>
  <Application>Microsoft Office PowerPoint</Application>
  <PresentationFormat>Widescreen</PresentationFormat>
  <Paragraphs>457</Paragraphs>
  <Slides>32</Slides>
  <Notes>17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Arial</vt:lpstr>
      <vt:lpstr>Arial,Sans-Serif</vt:lpstr>
      <vt:lpstr>Calibri</vt:lpstr>
      <vt:lpstr>Century Gothic</vt:lpstr>
      <vt:lpstr>Courier New</vt:lpstr>
      <vt:lpstr>Courier New,monospace</vt:lpstr>
      <vt:lpstr>Segoe UI</vt:lpstr>
      <vt:lpstr>Times New Roman</vt:lpstr>
      <vt:lpstr>Wingdings</vt:lpstr>
      <vt:lpstr>Wingdings,Sans-Serif</vt:lpstr>
      <vt:lpstr>4x3_ESDC_01</vt:lpstr>
      <vt:lpstr>  </vt:lpstr>
      <vt:lpstr> Overview</vt:lpstr>
      <vt:lpstr>PowerPoint Presentation</vt:lpstr>
      <vt:lpstr>Canada is experiencing labour shortages, which will likely continue in the medium to long-term</vt:lpstr>
      <vt:lpstr>In addition to the four megatrends that are reshaping the economy and putting pressure on the labour market, Canada is also facing a series of domestic challenges</vt:lpstr>
      <vt:lpstr>Individuals need a higher level of education and a broader mix of skills in order to succeed in the labour market of today and tomorrow</vt:lpstr>
      <vt:lpstr>PowerPoint Presentation</vt:lpstr>
      <vt:lpstr> Who is an "adult" and "adult learner"?</vt:lpstr>
      <vt:lpstr>What is Adult Learning and Training?</vt:lpstr>
      <vt:lpstr>Who are the key stakeholders in the Adult Learning and Training landscape?</vt:lpstr>
      <vt:lpstr>PowerPoint Presentation</vt:lpstr>
      <vt:lpstr>PowerPoint Presentation</vt:lpstr>
      <vt:lpstr>Why is Adult Learning and Training important?</vt:lpstr>
      <vt:lpstr>Why is Adult Learning and Training Important (cont.)?</vt:lpstr>
      <vt:lpstr>PowerPoint Presentation</vt:lpstr>
      <vt:lpstr>PowerPoint Presentation</vt:lpstr>
      <vt:lpstr>PowerPoint Presentation</vt:lpstr>
      <vt:lpstr>PowerPoint Presentation</vt:lpstr>
      <vt:lpstr>Many Canadian adults do not participate in learning and training</vt:lpstr>
      <vt:lpstr>Participation in post-secondary education is relatively low among adult learners</vt:lpstr>
      <vt:lpstr>Employers support plays a key role in Adult Learning and Training</vt:lpstr>
      <vt:lpstr>Various surveys offer a glimpse* into investments in employer-sponsored training over the past decade: </vt:lpstr>
      <vt:lpstr>PowerPoint Presentation</vt:lpstr>
      <vt:lpstr>Individuals may face a range of barriers that can impact participation and willingness to train </vt:lpstr>
      <vt:lpstr>Adults with lower levels of educational attainment and/or lower-skills were less likely to participate in adult learning</vt:lpstr>
      <vt:lpstr>Older individuals are less likely than their younger counterparts to participate in training</vt:lpstr>
      <vt:lpstr>Immigrants participated more in adult learning compared to the Canadian-born population</vt:lpstr>
      <vt:lpstr>PowerPoint Presentation</vt:lpstr>
      <vt:lpstr>PowerPoint Presentation</vt:lpstr>
      <vt:lpstr>Annex A</vt:lpstr>
      <vt:lpstr>Annex B</vt:lpstr>
      <vt:lpstr>Characteristics of adults who participate in learning/training</vt:lpstr>
    </vt:vector>
  </TitlesOfParts>
  <Company>GoC / GdC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Key Issues and Considerations</dc:title>
  <dc:creator>Leeder, Natasha N [NC]</dc:creator>
  <cp:lastModifiedBy>Michaud, Eric E [NC]</cp:lastModifiedBy>
  <cp:revision>14</cp:revision>
  <cp:lastPrinted>2023-07-20T14:37:17Z</cp:lastPrinted>
  <dcterms:created xsi:type="dcterms:W3CDTF">2023-01-19T16:29:32Z</dcterms:created>
  <dcterms:modified xsi:type="dcterms:W3CDTF">2025-11-03T18:56:31Z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0x0101002126B225F5EF9546AB64A814EA414F3D</vt:lpwstr>
  </property>
  <property fmtid="{D5CDD505-2E9C-101B-9397-08002B2CF9AE}" pid="3" name="MediaServiceImageTags">
    <vt:lpwstr/>
  </property>
  <property fmtid="{D5CDD505-2E9C-101B-9397-08002B2CF9AE}" pid="4" name="_dlc_DocIdItemGuid">
    <vt:lpwstr>5e60fb33-4245-41dd-b8ce-6e9aa0fbbdc8</vt:lpwstr>
  </property>
</Properties>
</file>